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601" r:id="rId2"/>
    <p:sldId id="640" r:id="rId3"/>
    <p:sldId id="258" r:id="rId4"/>
    <p:sldId id="656" r:id="rId5"/>
    <p:sldId id="658" r:id="rId6"/>
    <p:sldId id="659" r:id="rId7"/>
    <p:sldId id="627" r:id="rId8"/>
  </p:sldIdLst>
  <p:sldSz cx="12192000" cy="6858000"/>
  <p:notesSz cx="6797675" cy="987425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B050"/>
    <a:srgbClr val="8C103C"/>
    <a:srgbClr val="64D2DA"/>
    <a:srgbClr val="FCD216"/>
    <a:srgbClr val="FDDB02"/>
    <a:srgbClr val="69D2DA"/>
    <a:srgbClr val="206B9C"/>
    <a:srgbClr val="FF922A"/>
    <a:srgbClr val="FFCC5E"/>
    <a:srgbClr val="1F8E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6"/>
    <p:restoredTop sz="95859"/>
  </p:normalViewPr>
  <p:slideViewPr>
    <p:cSldViewPr snapToGrid="0" snapToObjects="1">
      <p:cViewPr varScale="1">
        <p:scale>
          <a:sx n="90" d="100"/>
          <a:sy n="90" d="100"/>
        </p:scale>
        <p:origin x="5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3"/>
            <a:ext cx="2945659" cy="495427"/>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50450" y="3"/>
            <a:ext cx="2945659" cy="495427"/>
          </a:xfrm>
          <a:prstGeom prst="rect">
            <a:avLst/>
          </a:prstGeom>
        </p:spPr>
        <p:txBody>
          <a:bodyPr vert="horz" lIns="91440" tIns="45720" rIns="91440" bIns="45720" rtlCol="0"/>
          <a:lstStyle>
            <a:lvl1pPr algn="r">
              <a:defRPr sz="1200"/>
            </a:lvl1pPr>
          </a:lstStyle>
          <a:p>
            <a:fld id="{1E2BD889-96FE-E94D-9B6E-7A3B2E98289A}" type="datetimeFigureOut">
              <a:rPr lang="en-NG" smtClean="0"/>
              <a:t>11/10/2022</a:t>
            </a:fld>
            <a:endParaRPr lang="en-NG"/>
          </a:p>
        </p:txBody>
      </p:sp>
      <p:sp>
        <p:nvSpPr>
          <p:cNvPr id="4" name="Slide Image Placeholder 3"/>
          <p:cNvSpPr>
            <a:spLocks noGrp="1" noRot="1" noChangeAspect="1"/>
          </p:cNvSpPr>
          <p:nvPr>
            <p:ph type="sldImg" idx="2"/>
          </p:nvPr>
        </p:nvSpPr>
        <p:spPr>
          <a:xfrm>
            <a:off x="436563" y="1233488"/>
            <a:ext cx="5924550" cy="3332162"/>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79768" y="4751984"/>
            <a:ext cx="5438140" cy="3887986"/>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6" name="Footer Placeholder 5"/>
          <p:cNvSpPr>
            <a:spLocks noGrp="1"/>
          </p:cNvSpPr>
          <p:nvPr>
            <p:ph type="ftr" sz="quarter" idx="4"/>
          </p:nvPr>
        </p:nvSpPr>
        <p:spPr>
          <a:xfrm>
            <a:off x="7" y="9378824"/>
            <a:ext cx="2945659" cy="495426"/>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50450" y="9378824"/>
            <a:ext cx="2945659" cy="495426"/>
          </a:xfrm>
          <a:prstGeom prst="rect">
            <a:avLst/>
          </a:prstGeom>
        </p:spPr>
        <p:txBody>
          <a:bodyPr vert="horz" lIns="91440" tIns="45720" rIns="91440" bIns="45720" rtlCol="0" anchor="b"/>
          <a:lstStyle>
            <a:lvl1pPr algn="r">
              <a:defRPr sz="1200"/>
            </a:lvl1pPr>
          </a:lstStyle>
          <a:p>
            <a:fld id="{2D1B9C75-D228-8148-88EA-A230FB3220CD}" type="slidenum">
              <a:rPr lang="en-NG" smtClean="0"/>
              <a:t>‹#›</a:t>
            </a:fld>
            <a:endParaRPr lang="en-NG"/>
          </a:p>
        </p:txBody>
      </p:sp>
    </p:spTree>
    <p:extLst>
      <p:ext uri="{BB962C8B-B14F-4D97-AF65-F5344CB8AC3E}">
        <p14:creationId xmlns:p14="http://schemas.microsoft.com/office/powerpoint/2010/main" val="1560828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7883AB-03EF-A443-9148-A2A34CEBE48C}"/>
              </a:ext>
            </a:extLst>
          </p:cNvPr>
          <p:cNvSpPr>
            <a:spLocks noGrp="1" noChangeArrowheads="1"/>
          </p:cNvSpPr>
          <p:nvPr>
            <p:ph type="sldNum"/>
          </p:nvPr>
        </p:nvSpPr>
        <p:spPr>
          <a:ln/>
        </p:spPr>
        <p:txBody>
          <a:bodyPr/>
          <a:lstStyle/>
          <a:p>
            <a:fld id="{3609EF72-ACC7-2F46-A1DB-4D2FD51CC76B}" type="slidenum">
              <a:rPr lang="en-US" altLang="ru-UA"/>
              <a:pPr/>
              <a:t>1</a:t>
            </a:fld>
            <a:endParaRPr lang="en-US" altLang="ru-UA"/>
          </a:p>
        </p:txBody>
      </p:sp>
      <p:sp>
        <p:nvSpPr>
          <p:cNvPr id="4097" name="Text Box 1">
            <a:extLst>
              <a:ext uri="{FF2B5EF4-FFF2-40B4-BE49-F238E27FC236}">
                <a16:creationId xmlns:a16="http://schemas.microsoft.com/office/drawing/2014/main" id="{77D2AEF5-852C-C944-9EE0-58CEE1C9EB15}"/>
              </a:ext>
            </a:extLst>
          </p:cNvPr>
          <p:cNvSpPr txBox="1">
            <a:spLocks noGrp="1" noRot="1" noChangeAspect="1" noChangeArrowheads="1"/>
          </p:cNvSpPr>
          <p:nvPr>
            <p:ph type="sldImg"/>
          </p:nvPr>
        </p:nvSpPr>
        <p:spPr bwMode="auto">
          <a:xfrm>
            <a:off x="-103188" y="877888"/>
            <a:ext cx="7697788" cy="43291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09A2CF3B-C47D-1A41-B2A0-AE5E66F7092C}"/>
              </a:ext>
            </a:extLst>
          </p:cNvPr>
          <p:cNvSpPr txBox="1">
            <a:spLocks noGrp="1" noChangeArrowheads="1"/>
          </p:cNvSpPr>
          <p:nvPr>
            <p:ph type="body" idx="1"/>
          </p:nvPr>
        </p:nvSpPr>
        <p:spPr bwMode="auto">
          <a:xfrm>
            <a:off x="749003" y="5483984"/>
            <a:ext cx="5995172" cy="519598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UA" altLang="ru-UA"/>
          </a:p>
        </p:txBody>
      </p:sp>
    </p:spTree>
    <p:extLst>
      <p:ext uri="{BB962C8B-B14F-4D97-AF65-F5344CB8AC3E}">
        <p14:creationId xmlns:p14="http://schemas.microsoft.com/office/powerpoint/2010/main" val="2185970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5506" name="Google Shape;8862;p174:notes"/>
          <p:cNvSpPr txBox="1">
            <a:spLocks noGrp="1"/>
          </p:cNvSpPr>
          <p:nvPr>
            <p:ph type="body" idx="1"/>
          </p:nvPr>
        </p:nvSpPr>
        <p:spPr/>
        <p:txBody>
          <a:bodyPr/>
          <a:lstStyle/>
          <a:p>
            <a:pPr marL="0" indent="0" eaLnBrk="1" hangingPunct="1">
              <a:buSzPts val="1100"/>
            </a:pPr>
            <a:endParaRPr lang="en-US" altLang="en-US" sz="1100">
              <a:latin typeface="Arial" panose="020B0604020202020204" pitchFamily="34" charset="0"/>
              <a:cs typeface="Arial" panose="020B0604020202020204" pitchFamily="34" charset="0"/>
            </a:endParaRPr>
          </a:p>
        </p:txBody>
      </p:sp>
      <p:sp>
        <p:nvSpPr>
          <p:cNvPr id="405507" name="Google Shape;8863;p174:notes"/>
          <p:cNvSpPr>
            <a:spLocks noGrp="1" noRot="1" noChangeAspect="1" noTextEdit="1"/>
          </p:cNvSpPr>
          <p:nvPr>
            <p:ph type="sldImg" idx="2"/>
          </p:nvPr>
        </p:nvSpPr>
        <p:spPr>
          <a:xfrm>
            <a:off x="106363" y="739775"/>
            <a:ext cx="6584950" cy="3703638"/>
          </a:xfrm>
          <a:noFill/>
          <a:ln>
            <a:headEnd/>
            <a:tailEnd/>
          </a:ln>
        </p:spPr>
      </p:sp>
    </p:spTree>
    <p:extLst>
      <p:ext uri="{BB962C8B-B14F-4D97-AF65-F5344CB8AC3E}">
        <p14:creationId xmlns:p14="http://schemas.microsoft.com/office/powerpoint/2010/main" val="3712705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51CF9-B427-0B42-88ED-88BBC77E6F0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G"/>
          </a:p>
        </p:txBody>
      </p:sp>
      <p:sp>
        <p:nvSpPr>
          <p:cNvPr id="3" name="Subtitle 2">
            <a:extLst>
              <a:ext uri="{FF2B5EF4-FFF2-40B4-BE49-F238E27FC236}">
                <a16:creationId xmlns:a16="http://schemas.microsoft.com/office/drawing/2014/main" id="{F50B6542-DACD-2843-A55A-8916BC11A9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G"/>
          </a:p>
        </p:txBody>
      </p:sp>
      <p:sp>
        <p:nvSpPr>
          <p:cNvPr id="4" name="Date Placeholder 3">
            <a:extLst>
              <a:ext uri="{FF2B5EF4-FFF2-40B4-BE49-F238E27FC236}">
                <a16:creationId xmlns:a16="http://schemas.microsoft.com/office/drawing/2014/main" id="{54BA09EF-0EB9-BD47-B33C-8A0F8D64F1C9}"/>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5" name="Footer Placeholder 4">
            <a:extLst>
              <a:ext uri="{FF2B5EF4-FFF2-40B4-BE49-F238E27FC236}">
                <a16:creationId xmlns:a16="http://schemas.microsoft.com/office/drawing/2014/main" id="{9DE1458B-8ADA-474A-BC43-220F9B751A41}"/>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5BA62720-357F-7C40-8FB5-6134F65A927B}"/>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291097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E0080-77F7-D149-A520-89C0745C14F7}"/>
              </a:ext>
            </a:extLst>
          </p:cNvPr>
          <p:cNvSpPr>
            <a:spLocks noGrp="1"/>
          </p:cNvSpPr>
          <p:nvPr>
            <p:ph type="title"/>
          </p:nvPr>
        </p:nvSpPr>
        <p:spPr/>
        <p:txBody>
          <a:bodyPr/>
          <a:lstStyle/>
          <a:p>
            <a:r>
              <a:rPr lang="en-GB"/>
              <a:t>Click to edit Master title style</a:t>
            </a:r>
            <a:endParaRPr lang="en-NG"/>
          </a:p>
        </p:txBody>
      </p:sp>
      <p:sp>
        <p:nvSpPr>
          <p:cNvPr id="3" name="Vertical Text Placeholder 2">
            <a:extLst>
              <a:ext uri="{FF2B5EF4-FFF2-40B4-BE49-F238E27FC236}">
                <a16:creationId xmlns:a16="http://schemas.microsoft.com/office/drawing/2014/main" id="{777465BF-F186-A748-A6F5-54C9BF3F037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3994196B-DF2A-794B-9C4E-EC7C0A19EE5A}"/>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5" name="Footer Placeholder 4">
            <a:extLst>
              <a:ext uri="{FF2B5EF4-FFF2-40B4-BE49-F238E27FC236}">
                <a16:creationId xmlns:a16="http://schemas.microsoft.com/office/drawing/2014/main" id="{AA4B970B-EA3F-344A-84BF-89EF60F5E3CD}"/>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48291E3C-A260-7B4F-801F-F700DE772E7F}"/>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290539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9380CB-82B2-4E4C-B6B9-BEF4AD9C6EB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G"/>
          </a:p>
        </p:txBody>
      </p:sp>
      <p:sp>
        <p:nvSpPr>
          <p:cNvPr id="3" name="Vertical Text Placeholder 2">
            <a:extLst>
              <a:ext uri="{FF2B5EF4-FFF2-40B4-BE49-F238E27FC236}">
                <a16:creationId xmlns:a16="http://schemas.microsoft.com/office/drawing/2014/main" id="{E9DDFE36-963C-EA4A-B2FE-ECF80704307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A3032C90-BCE4-3841-8FFE-2A752ADDC3BA}"/>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5" name="Footer Placeholder 4">
            <a:extLst>
              <a:ext uri="{FF2B5EF4-FFF2-40B4-BE49-F238E27FC236}">
                <a16:creationId xmlns:a16="http://schemas.microsoft.com/office/drawing/2014/main" id="{44EC679E-5539-A446-9B6C-7010726BEB01}"/>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DB4BA6AD-6E12-9149-97C2-648E6B110582}"/>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2782424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0C0EA2-3DB5-0745-AB12-D62A6DA563FB}"/>
              </a:ext>
            </a:extLst>
          </p:cNvPr>
          <p:cNvSpPr>
            <a:spLocks noGrp="1"/>
          </p:cNvSpPr>
          <p:nvPr>
            <p:ph type="title"/>
          </p:nvPr>
        </p:nvSpPr>
        <p:spPr>
          <a:xfrm>
            <a:off x="609865" y="273844"/>
            <a:ext cx="10970948" cy="1144323"/>
          </a:xfrm>
        </p:spPr>
        <p:txBody>
          <a:bodyPr/>
          <a:lstStyle/>
          <a:p>
            <a:r>
              <a:rPr lang="ru-RU"/>
              <a:t>Образец заголовка</a:t>
            </a:r>
            <a:endParaRPr lang="ru-UA"/>
          </a:p>
        </p:txBody>
      </p:sp>
      <p:sp>
        <p:nvSpPr>
          <p:cNvPr id="3" name="Дата 2">
            <a:extLst>
              <a:ext uri="{FF2B5EF4-FFF2-40B4-BE49-F238E27FC236}">
                <a16:creationId xmlns:a16="http://schemas.microsoft.com/office/drawing/2014/main" id="{2847E7B0-1532-D440-B280-13E19FFFD345}"/>
              </a:ext>
            </a:extLst>
          </p:cNvPr>
          <p:cNvSpPr>
            <a:spLocks noGrp="1"/>
          </p:cNvSpPr>
          <p:nvPr>
            <p:ph type="dt" idx="10"/>
          </p:nvPr>
        </p:nvSpPr>
        <p:spPr>
          <a:xfrm>
            <a:off x="609866" y="6248136"/>
            <a:ext cx="2838979" cy="470958"/>
          </a:xfrm>
        </p:spPr>
        <p:txBody>
          <a:bodyPr/>
          <a:lstStyle>
            <a:lvl1pPr>
              <a:defRPr/>
            </a:lvl1pPr>
          </a:lstStyle>
          <a:p>
            <a:endParaRPr lang="en-US" altLang="ru-UA"/>
          </a:p>
        </p:txBody>
      </p:sp>
      <p:sp>
        <p:nvSpPr>
          <p:cNvPr id="4" name="Нижний колонтитул 3">
            <a:extLst>
              <a:ext uri="{FF2B5EF4-FFF2-40B4-BE49-F238E27FC236}">
                <a16:creationId xmlns:a16="http://schemas.microsoft.com/office/drawing/2014/main" id="{2ABC7327-3421-2547-A016-FEC88D7653D9}"/>
              </a:ext>
            </a:extLst>
          </p:cNvPr>
          <p:cNvSpPr>
            <a:spLocks noGrp="1"/>
          </p:cNvSpPr>
          <p:nvPr>
            <p:ph type="ftr" idx="11"/>
          </p:nvPr>
        </p:nvSpPr>
        <p:spPr>
          <a:xfrm>
            <a:off x="4169833" y="6248136"/>
            <a:ext cx="3862917" cy="470958"/>
          </a:xfrm>
        </p:spPr>
        <p:txBody>
          <a:bodyPr/>
          <a:lstStyle>
            <a:lvl1pPr>
              <a:defRPr/>
            </a:lvl1pPr>
          </a:lstStyle>
          <a:p>
            <a:endParaRPr lang="en-US" altLang="ru-UA"/>
          </a:p>
        </p:txBody>
      </p:sp>
      <p:sp>
        <p:nvSpPr>
          <p:cNvPr id="5" name="Номер слайда 4">
            <a:extLst>
              <a:ext uri="{FF2B5EF4-FFF2-40B4-BE49-F238E27FC236}">
                <a16:creationId xmlns:a16="http://schemas.microsoft.com/office/drawing/2014/main" id="{80E3B868-079C-5945-BCD6-42CBDF03A7C0}"/>
              </a:ext>
            </a:extLst>
          </p:cNvPr>
          <p:cNvSpPr>
            <a:spLocks noGrp="1"/>
          </p:cNvSpPr>
          <p:nvPr>
            <p:ph type="sldNum" idx="12"/>
          </p:nvPr>
        </p:nvSpPr>
        <p:spPr>
          <a:xfrm>
            <a:off x="8741834" y="6248136"/>
            <a:ext cx="2838979" cy="470958"/>
          </a:xfrm>
        </p:spPr>
        <p:txBody>
          <a:bodyPr/>
          <a:lstStyle>
            <a:lvl1pPr>
              <a:defRPr/>
            </a:lvl1pPr>
          </a:lstStyle>
          <a:p>
            <a:fld id="{212868A6-F20F-0A47-8179-C6ED53E6FA32}" type="slidenum">
              <a:rPr lang="en-US" altLang="ru-UA"/>
              <a:pPr/>
              <a:t>‹#›</a:t>
            </a:fld>
            <a:endParaRPr lang="en-US" altLang="ru-UA"/>
          </a:p>
        </p:txBody>
      </p:sp>
    </p:spTree>
    <p:extLst>
      <p:ext uri="{BB962C8B-B14F-4D97-AF65-F5344CB8AC3E}">
        <p14:creationId xmlns:p14="http://schemas.microsoft.com/office/powerpoint/2010/main" val="30442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Титульный слайд" userDrawn="1">
  <p:cSld name="Титульный слайд">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73887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65858-536A-F247-8FC1-6B4EA65B7CD1}"/>
              </a:ext>
            </a:extLst>
          </p:cNvPr>
          <p:cNvSpPr>
            <a:spLocks noGrp="1"/>
          </p:cNvSpPr>
          <p:nvPr>
            <p:ph type="title"/>
          </p:nvPr>
        </p:nvSpPr>
        <p:spPr/>
        <p:txBody>
          <a:bodyPr/>
          <a:lstStyle/>
          <a:p>
            <a:r>
              <a:rPr lang="en-GB"/>
              <a:t>Click to edit Master title style</a:t>
            </a:r>
            <a:endParaRPr lang="en-NG"/>
          </a:p>
        </p:txBody>
      </p:sp>
      <p:sp>
        <p:nvSpPr>
          <p:cNvPr id="3" name="Content Placeholder 2">
            <a:extLst>
              <a:ext uri="{FF2B5EF4-FFF2-40B4-BE49-F238E27FC236}">
                <a16:creationId xmlns:a16="http://schemas.microsoft.com/office/drawing/2014/main" id="{79A23D3E-98C0-524E-A6C1-A870907C7A0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833A96B6-EB99-7448-911C-37952C07E2CF}"/>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5" name="Footer Placeholder 4">
            <a:extLst>
              <a:ext uri="{FF2B5EF4-FFF2-40B4-BE49-F238E27FC236}">
                <a16:creationId xmlns:a16="http://schemas.microsoft.com/office/drawing/2014/main" id="{FADB65BE-6428-3640-AFB4-786D7CFBAC9C}"/>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6A7A2478-652B-3741-8A7B-4EC7AE941533}"/>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136941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7447B-03F3-C842-B701-A4BB25A94CA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G"/>
          </a:p>
        </p:txBody>
      </p:sp>
      <p:sp>
        <p:nvSpPr>
          <p:cNvPr id="3" name="Text Placeholder 2">
            <a:extLst>
              <a:ext uri="{FF2B5EF4-FFF2-40B4-BE49-F238E27FC236}">
                <a16:creationId xmlns:a16="http://schemas.microsoft.com/office/drawing/2014/main" id="{156A8582-D00F-D74F-89BB-88C84FB924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C3BDE59-F55F-4441-B2EF-213CBF6E8F3A}"/>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5" name="Footer Placeholder 4">
            <a:extLst>
              <a:ext uri="{FF2B5EF4-FFF2-40B4-BE49-F238E27FC236}">
                <a16:creationId xmlns:a16="http://schemas.microsoft.com/office/drawing/2014/main" id="{5181DC91-49A8-CA4C-AA2C-6DEBF48382F0}"/>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4CCFB417-4AEE-2E41-B9E1-F87E69044466}"/>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1551115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30AD7-DD05-CB47-8801-0F4A9513339A}"/>
              </a:ext>
            </a:extLst>
          </p:cNvPr>
          <p:cNvSpPr>
            <a:spLocks noGrp="1"/>
          </p:cNvSpPr>
          <p:nvPr>
            <p:ph type="title"/>
          </p:nvPr>
        </p:nvSpPr>
        <p:spPr/>
        <p:txBody>
          <a:bodyPr/>
          <a:lstStyle/>
          <a:p>
            <a:r>
              <a:rPr lang="en-GB"/>
              <a:t>Click to edit Master title style</a:t>
            </a:r>
            <a:endParaRPr lang="en-NG"/>
          </a:p>
        </p:txBody>
      </p:sp>
      <p:sp>
        <p:nvSpPr>
          <p:cNvPr id="3" name="Content Placeholder 2">
            <a:extLst>
              <a:ext uri="{FF2B5EF4-FFF2-40B4-BE49-F238E27FC236}">
                <a16:creationId xmlns:a16="http://schemas.microsoft.com/office/drawing/2014/main" id="{38911936-B61C-A14C-898C-2E57D4E5579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Content Placeholder 3">
            <a:extLst>
              <a:ext uri="{FF2B5EF4-FFF2-40B4-BE49-F238E27FC236}">
                <a16:creationId xmlns:a16="http://schemas.microsoft.com/office/drawing/2014/main" id="{78517787-23D8-754F-BE66-BE9B2F3A227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5" name="Date Placeholder 4">
            <a:extLst>
              <a:ext uri="{FF2B5EF4-FFF2-40B4-BE49-F238E27FC236}">
                <a16:creationId xmlns:a16="http://schemas.microsoft.com/office/drawing/2014/main" id="{68F03ACF-79C2-1445-B19E-18EE1CB0537A}"/>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6" name="Footer Placeholder 5">
            <a:extLst>
              <a:ext uri="{FF2B5EF4-FFF2-40B4-BE49-F238E27FC236}">
                <a16:creationId xmlns:a16="http://schemas.microsoft.com/office/drawing/2014/main" id="{5B6F3EB8-3E57-DE42-AD24-7C6687BC71BC}"/>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0C327D63-DE8F-9C47-B9FE-F53F7AC2AFEA}"/>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543486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ED57A-8789-4648-933D-D7B56D90C839}"/>
              </a:ext>
            </a:extLst>
          </p:cNvPr>
          <p:cNvSpPr>
            <a:spLocks noGrp="1"/>
          </p:cNvSpPr>
          <p:nvPr>
            <p:ph type="title"/>
          </p:nvPr>
        </p:nvSpPr>
        <p:spPr>
          <a:xfrm>
            <a:off x="839788" y="365125"/>
            <a:ext cx="10515600" cy="1325563"/>
          </a:xfrm>
        </p:spPr>
        <p:txBody>
          <a:bodyPr/>
          <a:lstStyle/>
          <a:p>
            <a:r>
              <a:rPr lang="en-GB"/>
              <a:t>Click to edit Master title style</a:t>
            </a:r>
            <a:endParaRPr lang="en-NG"/>
          </a:p>
        </p:txBody>
      </p:sp>
      <p:sp>
        <p:nvSpPr>
          <p:cNvPr id="3" name="Text Placeholder 2">
            <a:extLst>
              <a:ext uri="{FF2B5EF4-FFF2-40B4-BE49-F238E27FC236}">
                <a16:creationId xmlns:a16="http://schemas.microsoft.com/office/drawing/2014/main" id="{526A78E9-D5A0-9F45-87B6-AB5386947E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A0BE15C-2CAE-7E4A-A612-83D9CF43E2E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5" name="Text Placeholder 4">
            <a:extLst>
              <a:ext uri="{FF2B5EF4-FFF2-40B4-BE49-F238E27FC236}">
                <a16:creationId xmlns:a16="http://schemas.microsoft.com/office/drawing/2014/main" id="{5AF90A4C-EF0F-F947-BA61-019B3AF5F1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97C83B6-98E6-1A4A-B7F4-9C5099FD8FE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7" name="Date Placeholder 6">
            <a:extLst>
              <a:ext uri="{FF2B5EF4-FFF2-40B4-BE49-F238E27FC236}">
                <a16:creationId xmlns:a16="http://schemas.microsoft.com/office/drawing/2014/main" id="{A76DFC24-4C33-7B4C-B78B-D0562CD90001}"/>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8" name="Footer Placeholder 7">
            <a:extLst>
              <a:ext uri="{FF2B5EF4-FFF2-40B4-BE49-F238E27FC236}">
                <a16:creationId xmlns:a16="http://schemas.microsoft.com/office/drawing/2014/main" id="{27A0296B-5E85-774F-9289-A4A15AD9E5FC}"/>
              </a:ext>
            </a:extLst>
          </p:cNvPr>
          <p:cNvSpPr>
            <a:spLocks noGrp="1"/>
          </p:cNvSpPr>
          <p:nvPr>
            <p:ph type="ftr" sz="quarter" idx="11"/>
          </p:nvPr>
        </p:nvSpPr>
        <p:spPr/>
        <p:txBody>
          <a:bodyPr/>
          <a:lstStyle/>
          <a:p>
            <a:endParaRPr lang="en-NG"/>
          </a:p>
        </p:txBody>
      </p:sp>
      <p:sp>
        <p:nvSpPr>
          <p:cNvPr id="9" name="Slide Number Placeholder 8">
            <a:extLst>
              <a:ext uri="{FF2B5EF4-FFF2-40B4-BE49-F238E27FC236}">
                <a16:creationId xmlns:a16="http://schemas.microsoft.com/office/drawing/2014/main" id="{9C8EC83C-AE78-344C-ADEA-1B078960ABFA}"/>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330457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39F70-D4AD-8F4C-9DF9-1B624662B765}"/>
              </a:ext>
            </a:extLst>
          </p:cNvPr>
          <p:cNvSpPr>
            <a:spLocks noGrp="1"/>
          </p:cNvSpPr>
          <p:nvPr>
            <p:ph type="title"/>
          </p:nvPr>
        </p:nvSpPr>
        <p:spPr/>
        <p:txBody>
          <a:bodyPr/>
          <a:lstStyle/>
          <a:p>
            <a:r>
              <a:rPr lang="en-GB"/>
              <a:t>Click to edit Master title style</a:t>
            </a:r>
            <a:endParaRPr lang="en-NG"/>
          </a:p>
        </p:txBody>
      </p:sp>
      <p:sp>
        <p:nvSpPr>
          <p:cNvPr id="3" name="Date Placeholder 2">
            <a:extLst>
              <a:ext uri="{FF2B5EF4-FFF2-40B4-BE49-F238E27FC236}">
                <a16:creationId xmlns:a16="http://schemas.microsoft.com/office/drawing/2014/main" id="{1EFCBB16-828D-8640-8EDE-50FDCAC1E59E}"/>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4" name="Footer Placeholder 3">
            <a:extLst>
              <a:ext uri="{FF2B5EF4-FFF2-40B4-BE49-F238E27FC236}">
                <a16:creationId xmlns:a16="http://schemas.microsoft.com/office/drawing/2014/main" id="{7B619C79-C792-9C43-BB72-6C4C838D833A}"/>
              </a:ext>
            </a:extLst>
          </p:cNvPr>
          <p:cNvSpPr>
            <a:spLocks noGrp="1"/>
          </p:cNvSpPr>
          <p:nvPr>
            <p:ph type="ftr" sz="quarter" idx="11"/>
          </p:nvPr>
        </p:nvSpPr>
        <p:spPr/>
        <p:txBody>
          <a:bodyPr/>
          <a:lstStyle/>
          <a:p>
            <a:endParaRPr lang="en-NG"/>
          </a:p>
        </p:txBody>
      </p:sp>
      <p:sp>
        <p:nvSpPr>
          <p:cNvPr id="5" name="Slide Number Placeholder 4">
            <a:extLst>
              <a:ext uri="{FF2B5EF4-FFF2-40B4-BE49-F238E27FC236}">
                <a16:creationId xmlns:a16="http://schemas.microsoft.com/office/drawing/2014/main" id="{30E577CC-D14D-2140-BB01-DFECDB746814}"/>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7292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13EF3F-22B9-4046-AE63-015213A1B1F7}"/>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3" name="Footer Placeholder 2">
            <a:extLst>
              <a:ext uri="{FF2B5EF4-FFF2-40B4-BE49-F238E27FC236}">
                <a16:creationId xmlns:a16="http://schemas.microsoft.com/office/drawing/2014/main" id="{5AB413AF-59CD-3F44-B0B6-06DDAC86E8EC}"/>
              </a:ext>
            </a:extLst>
          </p:cNvPr>
          <p:cNvSpPr>
            <a:spLocks noGrp="1"/>
          </p:cNvSpPr>
          <p:nvPr>
            <p:ph type="ftr" sz="quarter" idx="11"/>
          </p:nvPr>
        </p:nvSpPr>
        <p:spPr/>
        <p:txBody>
          <a:bodyPr/>
          <a:lstStyle/>
          <a:p>
            <a:endParaRPr lang="en-NG"/>
          </a:p>
        </p:txBody>
      </p:sp>
      <p:sp>
        <p:nvSpPr>
          <p:cNvPr id="4" name="Slide Number Placeholder 3">
            <a:extLst>
              <a:ext uri="{FF2B5EF4-FFF2-40B4-BE49-F238E27FC236}">
                <a16:creationId xmlns:a16="http://schemas.microsoft.com/office/drawing/2014/main" id="{6B330445-E89C-6E4E-A32C-9FF31C8B7C07}"/>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82130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6A32-8ED9-0046-85D8-C53B15415C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G"/>
          </a:p>
        </p:txBody>
      </p:sp>
      <p:sp>
        <p:nvSpPr>
          <p:cNvPr id="3" name="Content Placeholder 2">
            <a:extLst>
              <a:ext uri="{FF2B5EF4-FFF2-40B4-BE49-F238E27FC236}">
                <a16:creationId xmlns:a16="http://schemas.microsoft.com/office/drawing/2014/main" id="{6DC95996-3B3F-8A44-AE7E-351647CED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Text Placeholder 3">
            <a:extLst>
              <a:ext uri="{FF2B5EF4-FFF2-40B4-BE49-F238E27FC236}">
                <a16:creationId xmlns:a16="http://schemas.microsoft.com/office/drawing/2014/main" id="{32DFB235-431A-0844-A355-B862002192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8C17099-0B1F-F642-B2FE-AFF90E7B2949}"/>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6" name="Footer Placeholder 5">
            <a:extLst>
              <a:ext uri="{FF2B5EF4-FFF2-40B4-BE49-F238E27FC236}">
                <a16:creationId xmlns:a16="http://schemas.microsoft.com/office/drawing/2014/main" id="{81632DE6-3BA6-444E-9D96-663EAE03E950}"/>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A0386021-50A8-0848-A4A8-5ADEB2EE7FE5}"/>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3082365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61076-0CC2-D141-96C4-2C090A849EA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G"/>
          </a:p>
        </p:txBody>
      </p:sp>
      <p:sp>
        <p:nvSpPr>
          <p:cNvPr id="3" name="Picture Placeholder 2">
            <a:extLst>
              <a:ext uri="{FF2B5EF4-FFF2-40B4-BE49-F238E27FC236}">
                <a16:creationId xmlns:a16="http://schemas.microsoft.com/office/drawing/2014/main" id="{D39819EC-CF09-DB43-A27F-C4E5962464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G"/>
          </a:p>
        </p:txBody>
      </p:sp>
      <p:sp>
        <p:nvSpPr>
          <p:cNvPr id="4" name="Text Placeholder 3">
            <a:extLst>
              <a:ext uri="{FF2B5EF4-FFF2-40B4-BE49-F238E27FC236}">
                <a16:creationId xmlns:a16="http://schemas.microsoft.com/office/drawing/2014/main" id="{560BC9AB-B59B-FC4C-9CCB-AB1C22389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BF176F-D493-D741-BE70-A969CB94AFE4}"/>
              </a:ext>
            </a:extLst>
          </p:cNvPr>
          <p:cNvSpPr>
            <a:spLocks noGrp="1"/>
          </p:cNvSpPr>
          <p:nvPr>
            <p:ph type="dt" sz="half" idx="10"/>
          </p:nvPr>
        </p:nvSpPr>
        <p:spPr/>
        <p:txBody>
          <a:bodyPr/>
          <a:lstStyle/>
          <a:p>
            <a:fld id="{7C153BF0-6AA5-AB4B-9BFB-32EB5EF318C6}" type="datetimeFigureOut">
              <a:rPr lang="en-NG" smtClean="0"/>
              <a:t>11/10/2022</a:t>
            </a:fld>
            <a:endParaRPr lang="en-NG"/>
          </a:p>
        </p:txBody>
      </p:sp>
      <p:sp>
        <p:nvSpPr>
          <p:cNvPr id="6" name="Footer Placeholder 5">
            <a:extLst>
              <a:ext uri="{FF2B5EF4-FFF2-40B4-BE49-F238E27FC236}">
                <a16:creationId xmlns:a16="http://schemas.microsoft.com/office/drawing/2014/main" id="{F2ED0FA8-68BE-5D45-8CB8-3228C2A44FD2}"/>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07E8ADFE-9D33-1644-9D64-28AFCA72AE03}"/>
              </a:ext>
            </a:extLst>
          </p:cNvPr>
          <p:cNvSpPr>
            <a:spLocks noGrp="1"/>
          </p:cNvSpPr>
          <p:nvPr>
            <p:ph type="sldNum" sz="quarter" idx="12"/>
          </p:nvPr>
        </p:nvSpPr>
        <p:spPr/>
        <p:txBody>
          <a:bodyPr/>
          <a:lstStyle/>
          <a:p>
            <a:fld id="{85A2CF0C-40BE-6144-8AB2-FD5C8BFD4F66}" type="slidenum">
              <a:rPr lang="en-NG" smtClean="0"/>
              <a:t>‹#›</a:t>
            </a:fld>
            <a:endParaRPr lang="en-NG"/>
          </a:p>
        </p:txBody>
      </p:sp>
    </p:spTree>
    <p:extLst>
      <p:ext uri="{BB962C8B-B14F-4D97-AF65-F5344CB8AC3E}">
        <p14:creationId xmlns:p14="http://schemas.microsoft.com/office/powerpoint/2010/main" val="3307705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CD7371-17B0-DD43-AEF2-214307D049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G"/>
          </a:p>
        </p:txBody>
      </p:sp>
      <p:sp>
        <p:nvSpPr>
          <p:cNvPr id="3" name="Text Placeholder 2">
            <a:extLst>
              <a:ext uri="{FF2B5EF4-FFF2-40B4-BE49-F238E27FC236}">
                <a16:creationId xmlns:a16="http://schemas.microsoft.com/office/drawing/2014/main" id="{9651D9A4-B007-2A4F-BC1E-323197BCB7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G"/>
          </a:p>
        </p:txBody>
      </p:sp>
      <p:sp>
        <p:nvSpPr>
          <p:cNvPr id="4" name="Date Placeholder 3">
            <a:extLst>
              <a:ext uri="{FF2B5EF4-FFF2-40B4-BE49-F238E27FC236}">
                <a16:creationId xmlns:a16="http://schemas.microsoft.com/office/drawing/2014/main" id="{D54D13FC-5140-A145-B7AB-C8068CABAD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53BF0-6AA5-AB4B-9BFB-32EB5EF318C6}" type="datetimeFigureOut">
              <a:rPr lang="en-NG" smtClean="0"/>
              <a:t>11/10/2022</a:t>
            </a:fld>
            <a:endParaRPr lang="en-NG"/>
          </a:p>
        </p:txBody>
      </p:sp>
      <p:sp>
        <p:nvSpPr>
          <p:cNvPr id="5" name="Footer Placeholder 4">
            <a:extLst>
              <a:ext uri="{FF2B5EF4-FFF2-40B4-BE49-F238E27FC236}">
                <a16:creationId xmlns:a16="http://schemas.microsoft.com/office/drawing/2014/main" id="{40619DC2-B8E2-5648-949F-BB5AA50C75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G"/>
          </a:p>
        </p:txBody>
      </p:sp>
      <p:sp>
        <p:nvSpPr>
          <p:cNvPr id="6" name="Slide Number Placeholder 5">
            <a:extLst>
              <a:ext uri="{FF2B5EF4-FFF2-40B4-BE49-F238E27FC236}">
                <a16:creationId xmlns:a16="http://schemas.microsoft.com/office/drawing/2014/main" id="{300C08AA-DAE7-954B-B5C7-1937FFF2BF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2CF0C-40BE-6144-8AB2-FD5C8BFD4F66}" type="slidenum">
              <a:rPr lang="en-NG" smtClean="0"/>
              <a:t>‹#›</a:t>
            </a:fld>
            <a:endParaRPr lang="en-NG"/>
          </a:p>
        </p:txBody>
      </p:sp>
    </p:spTree>
    <p:extLst>
      <p:ext uri="{BB962C8B-B14F-4D97-AF65-F5344CB8AC3E}">
        <p14:creationId xmlns:p14="http://schemas.microsoft.com/office/powerpoint/2010/main" val="4037742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
	<Relationship Id="rId3" Type="http://schemas.openxmlformats.org/officeDocument/2006/relationships/image" Target="../media/image2.gif"/>
	<Relationship Id="rId2" Type="http://schemas.openxmlformats.org/officeDocument/2006/relationships/notesSlide" Target="../notesSlides/notesSlide2.xml"/>
	<Relationship Id="rId1" Type="http://schemas.openxmlformats.org/officeDocument/2006/relationships/slideLayout" Target="../slideLayouts/slideLayout13.xml"/>
	<Relationship Id="rId5" Type="http://schemas.openxmlformats.org/officeDocument/2006/relationships/image" Target="../media/image3.jpeg"/>
	<Relationship Id="rId4" Type="http://schemas.openxmlformats.org/officeDocument/2006/relationships/hyperlink" Target="http://?" TargetMode="External"/>
</Relationships>
</file>

<file path=ppt/slides/_rels/slide3.xml.rels><?xml version="1.0" encoding="UTF-8" standalone="yes"?>
<Relationships xmlns="http://schemas.openxmlformats.org/package/2006/relationships">
	<Relationship Id="rId3" Type="http://schemas.openxmlformats.org/officeDocument/2006/relationships/hyperlink" Target="http://?" TargetMode="External"/>
	<Relationship Id="rId2" Type="http://schemas.openxmlformats.org/officeDocument/2006/relationships/image" Target="../media/image2.gif"/>
	<Relationship Id="rId1" Type="http://schemas.openxmlformats.org/officeDocument/2006/relationships/slideLayout" Target="../slideLayouts/slideLayout2.xml"/>
	<Relationship Id="rId4" Type="http://schemas.openxmlformats.org/officeDocument/2006/relationships/image" Target="../media/image3.jpeg"/>
</Relationships>
</file>

<file path=ppt/slides/_rels/slide4.xml.rels><?xml version="1.0" encoding="UTF-8" standalone="yes"?>
<Relationships xmlns="http://schemas.openxmlformats.org/package/2006/relationships">
	<Relationship Id="rId3" Type="http://schemas.openxmlformats.org/officeDocument/2006/relationships/hyperlink" Target="http://?" TargetMode="External"/>
	<Relationship Id="rId2" Type="http://schemas.openxmlformats.org/officeDocument/2006/relationships/image" Target="../media/image2.gif"/>
	<Relationship Id="rId1" Type="http://schemas.openxmlformats.org/officeDocument/2006/relationships/slideLayout" Target="../slideLayouts/slideLayout2.xml"/>
	<Relationship Id="rId4" Type="http://schemas.openxmlformats.org/officeDocument/2006/relationships/image" Target="../media/image3.jpeg"/>
</Relationships>
</file>

<file path=ppt/slides/_rels/slide5.xml.rels><?xml version="1.0" encoding="UTF-8" standalone="yes"?>
<Relationships xmlns="http://schemas.openxmlformats.org/package/2006/relationships">
	<Relationship Id="rId3" Type="http://schemas.openxmlformats.org/officeDocument/2006/relationships/hyperlink" Target="http://?" TargetMode="External"/>
	<Relationship Id="rId2" Type="http://schemas.openxmlformats.org/officeDocument/2006/relationships/image" Target="../media/image2.gif"/>
	<Relationship Id="rId1" Type="http://schemas.openxmlformats.org/officeDocument/2006/relationships/slideLayout" Target="../slideLayouts/slideLayout2.xml"/>
	<Relationship Id="rId4" Type="http://schemas.openxmlformats.org/officeDocument/2006/relationships/image" Target="../media/image3.jpeg"/>
</Relationships>
</file>

<file path=ppt/slides/_rels/slide6.xml.rels><?xml version="1.0" encoding="UTF-8" standalone="yes"?>
<Relationships xmlns="http://schemas.openxmlformats.org/package/2006/relationships">
	<Relationship Id="rId3" Type="http://schemas.openxmlformats.org/officeDocument/2006/relationships/hyperlink" Target="http://?" TargetMode="External"/>
	<Relationship Id="rId2" Type="http://schemas.openxmlformats.org/officeDocument/2006/relationships/image" Target="../media/image2.gif"/>
	<Relationship Id="rId1" Type="http://schemas.openxmlformats.org/officeDocument/2006/relationships/slideLayout" Target="../slideLayouts/slideLayout2.xml"/>
	<Relationship Id="rId4" Type="http://schemas.openxmlformats.org/officeDocument/2006/relationships/image" Target="../media/image3.jpeg"/>
</Relationships>
</file>

<file path=ppt/slides/_rels/slide7.xml.rels><?xml version="1.0" encoding="UTF-8" standalone="yes"?>
<Relationships xmlns="http://schemas.openxmlformats.org/package/2006/relationships">
	<Relationship Id="rId3" Type="http://schemas.openxmlformats.org/officeDocument/2006/relationships/image" Target="../media/image2.gif"/>
	<Relationship Id="rId2" Type="http://schemas.openxmlformats.org/officeDocument/2006/relationships/image" Target="../media/image4.png"/>
	<Relationship Id="rId1" Type="http://schemas.openxmlformats.org/officeDocument/2006/relationships/slideLayout" Target="../slideLayouts/slideLayout6.xml"/>
	<Relationship Id="rId5" Type="http://schemas.openxmlformats.org/officeDocument/2006/relationships/image" Target="../media/image3.jpeg"/>
	<Relationship Id="rId4" Type="http://schemas.openxmlformats.org/officeDocument/2006/relationships/hyperlink" Target="http://?"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Google Shape;1077;p38">
            <a:extLst>
              <a:ext uri="{FF2B5EF4-FFF2-40B4-BE49-F238E27FC236}">
                <a16:creationId xmlns:a16="http://schemas.microsoft.com/office/drawing/2014/main" id="{073A6D98-7C2F-8942-BD84-9F3DC0A01897}"/>
              </a:ext>
            </a:extLst>
          </p:cNvPr>
          <p:cNvSpPr txBox="1">
            <a:spLocks noChangeArrowheads="1"/>
          </p:cNvSpPr>
          <p:nvPr/>
        </p:nvSpPr>
        <p:spPr bwMode="auto">
          <a:xfrm>
            <a:off x="866775" y="3008408"/>
            <a:ext cx="10458449" cy="1799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424242"/>
              </a:buClr>
              <a:buSzPts val="3500"/>
              <a:buFont typeface="Montserrat" panose="02000505000000020004" pitchFamily="2" charset="0"/>
              <a:buNone/>
            </a:pPr>
            <a:endParaRPr lang="en-US" altLang="en-US" sz="1050" b="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endParaRPr>
          </a:p>
          <a:p>
            <a:pPr algn="ctr" eaLnBrk="1" hangingPunct="1">
              <a:buClr>
                <a:srgbClr val="424242"/>
              </a:buClr>
              <a:buSzPts val="3500"/>
              <a:buFont typeface="Montserrat" panose="02000505000000020004" pitchFamily="2" charset="0"/>
              <a:buNone/>
            </a:pPr>
            <a:r>
              <a:rPr lang="en-US" altLang="en-US" sz="1800" b="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rPr>
              <a:t>Presentation at the Association of Asset Custodians of Nigeria 2022 Virtual Annual Nigeria Investors Conference on </a:t>
            </a:r>
          </a:p>
          <a:p>
            <a:pPr algn="ctr" eaLnBrk="1" hangingPunct="1">
              <a:buClr>
                <a:srgbClr val="424242"/>
              </a:buClr>
              <a:buSzPts val="3500"/>
              <a:buFont typeface="Montserrat" panose="02000505000000020004" pitchFamily="2" charset="0"/>
              <a:buNone/>
            </a:pPr>
            <a:endParaRPr lang="en-US" altLang="en-US" sz="1100" b="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endParaRPr>
          </a:p>
          <a:p>
            <a:pPr algn="ctr" eaLnBrk="1" hangingPunct="1">
              <a:buClr>
                <a:srgbClr val="424242"/>
              </a:buClr>
              <a:buSzPts val="3500"/>
              <a:buFont typeface="Montserrat" panose="02000505000000020004" pitchFamily="2" charset="0"/>
              <a:buNone/>
            </a:pPr>
            <a:r>
              <a:rPr lang="en-US" altLang="en-US" sz="1800" b="1" i="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rPr>
              <a:t>The Impact of Government Borrowing on Foreign Portfolio and Foreign Direct  Investment</a:t>
            </a:r>
          </a:p>
          <a:p>
            <a:pPr algn="ctr" eaLnBrk="1" hangingPunct="1">
              <a:buClr>
                <a:srgbClr val="424242"/>
              </a:buClr>
              <a:buSzPts val="3500"/>
              <a:buFont typeface="Montserrat" panose="02000505000000020004" pitchFamily="2" charset="0"/>
              <a:buNone/>
            </a:pPr>
            <a:endParaRPr lang="en-US" altLang="en-US" sz="1000" b="1" dirty="0">
              <a:solidFill>
                <a:schemeClr val="accent6">
                  <a:lumMod val="75000"/>
                </a:schemeClr>
              </a:solidFill>
              <a:latin typeface="Candara" panose="020E0502030303020204" pitchFamily="34" charset="0"/>
              <a:sym typeface="Montserrat" panose="02000505000000020004" pitchFamily="2" charset="0"/>
            </a:endParaRPr>
          </a:p>
          <a:p>
            <a:pPr algn="ctr" eaLnBrk="1" hangingPunct="1">
              <a:buClr>
                <a:srgbClr val="424242"/>
              </a:buClr>
              <a:buSzPts val="3500"/>
              <a:buFont typeface="Montserrat" panose="02000505000000020004" pitchFamily="2" charset="0"/>
              <a:buNone/>
            </a:pPr>
            <a:endParaRPr lang="en-US" altLang="en-US" sz="1100" b="1" dirty="0">
              <a:solidFill>
                <a:schemeClr val="accent6">
                  <a:lumMod val="75000"/>
                </a:schemeClr>
              </a:solidFill>
              <a:latin typeface="Candara" panose="020E0502030303020204" pitchFamily="34" charset="0"/>
              <a:sym typeface="Montserrat" panose="02000505000000020004" pitchFamily="2" charset="0"/>
            </a:endParaRPr>
          </a:p>
          <a:p>
            <a:pPr algn="ctr" eaLnBrk="1" hangingPunct="1">
              <a:buClr>
                <a:srgbClr val="424242"/>
              </a:buClr>
              <a:buSzPts val="3500"/>
              <a:buFont typeface="Montserrat" panose="02000505000000020004" pitchFamily="2" charset="0"/>
              <a:buNone/>
            </a:pPr>
            <a:r>
              <a:rPr lang="en-US" altLang="en-US" sz="1800" b="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rPr>
              <a:t>by</a:t>
            </a:r>
          </a:p>
          <a:p>
            <a:pPr algn="ctr" eaLnBrk="1" hangingPunct="1">
              <a:buClr>
                <a:srgbClr val="424242"/>
              </a:buClr>
              <a:buSzPts val="3500"/>
              <a:buFont typeface="Montserrat" panose="02000505000000020004" pitchFamily="2" charset="0"/>
              <a:buNone/>
            </a:pPr>
            <a:endParaRPr lang="en-US" altLang="en-US" sz="1800" b="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endParaRPr>
          </a:p>
          <a:p>
            <a:pPr algn="ctr" eaLnBrk="1" hangingPunct="1">
              <a:buClr>
                <a:srgbClr val="424242"/>
              </a:buClr>
              <a:buSzPts val="3500"/>
              <a:buFont typeface="Montserrat" panose="02000505000000020004" pitchFamily="2" charset="0"/>
              <a:buNone/>
            </a:pPr>
            <a:endParaRPr lang="en-US" altLang="en-US" sz="800" b="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endParaRPr>
          </a:p>
          <a:p>
            <a:pPr algn="ctr" eaLnBrk="1" hangingPunct="1">
              <a:buClr>
                <a:srgbClr val="424242"/>
              </a:buClr>
              <a:buSzPts val="3500"/>
              <a:buFont typeface="Montserrat" panose="02000505000000020004" pitchFamily="2" charset="0"/>
              <a:buNone/>
            </a:pPr>
            <a:r>
              <a:rPr lang="en-US" altLang="en-US" sz="1800" b="1" dirty="0">
                <a:solidFill>
                  <a:schemeClr val="accent6">
                    <a:lumMod val="50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rPr>
              <a:t>Patience </a:t>
            </a:r>
            <a:r>
              <a:rPr lang="en-US" altLang="en-US" sz="1800" b="1" dirty="0" err="1">
                <a:solidFill>
                  <a:schemeClr val="accent6">
                    <a:lumMod val="50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rPr>
              <a:t>Oniha</a:t>
            </a:r>
            <a:endParaRPr lang="en-US" altLang="en-US" sz="1800" b="1" dirty="0">
              <a:solidFill>
                <a:schemeClr val="accent6">
                  <a:lumMod val="50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endParaRPr>
          </a:p>
          <a:p>
            <a:pPr algn="ctr" eaLnBrk="1" hangingPunct="1">
              <a:buClr>
                <a:srgbClr val="424242"/>
              </a:buClr>
              <a:buSzPts val="3500"/>
              <a:buFont typeface="Montserrat" panose="02000505000000020004" pitchFamily="2" charset="0"/>
              <a:buNone/>
            </a:pPr>
            <a:endParaRPr lang="en-US" altLang="en-US" sz="100" b="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endParaRPr>
          </a:p>
          <a:p>
            <a:pPr algn="ctr" eaLnBrk="1" hangingPunct="1">
              <a:buClr>
                <a:srgbClr val="424242"/>
              </a:buClr>
              <a:buSzPts val="3500"/>
              <a:buFont typeface="Montserrat" panose="02000505000000020004" pitchFamily="2" charset="0"/>
              <a:buNone/>
            </a:pPr>
            <a:r>
              <a:rPr lang="en-US" altLang="en-US" sz="1800" b="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rPr>
              <a:t>Director-General</a:t>
            </a:r>
          </a:p>
          <a:p>
            <a:pPr algn="ctr" eaLnBrk="1" hangingPunct="1">
              <a:buClr>
                <a:srgbClr val="424242"/>
              </a:buClr>
              <a:buSzPts val="3500"/>
              <a:buFont typeface="Montserrat" panose="02000505000000020004" pitchFamily="2" charset="0"/>
              <a:buNone/>
            </a:pPr>
            <a:r>
              <a:rPr lang="en-US" altLang="en-US" sz="1800" b="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sym typeface="Montserrat" panose="02000505000000020004" pitchFamily="2" charset="0"/>
              </a:rPr>
              <a:t>Debt Management Office</a:t>
            </a:r>
            <a:endParaRPr lang="en-US" altLang="en-US" sz="1800" b="1" dirty="0">
              <a:solidFill>
                <a:schemeClr val="accent6">
                  <a:lumMod val="75000"/>
                </a:schemeClr>
              </a:solidFill>
              <a:latin typeface="Candara" panose="020E0502030303020204" pitchFamily="34" charset="0"/>
              <a:ea typeface="Tahoma" panose="020B0604030504040204" pitchFamily="34" charset="0"/>
              <a:cs typeface="Tahoma" panose="020B0604030504040204" pitchFamily="34" charset="0"/>
            </a:endParaRPr>
          </a:p>
        </p:txBody>
      </p:sp>
      <p:sp>
        <p:nvSpPr>
          <p:cNvPr id="14" name="Rectangle 13">
            <a:extLst>
              <a:ext uri="{FF2B5EF4-FFF2-40B4-BE49-F238E27FC236}">
                <a16:creationId xmlns:a16="http://schemas.microsoft.com/office/drawing/2014/main" id="{A17B5144-918A-4C4B-A6B7-5BB574CD4F8A}"/>
              </a:ext>
            </a:extLst>
          </p:cNvPr>
          <p:cNvSpPr/>
          <p:nvPr/>
        </p:nvSpPr>
        <p:spPr>
          <a:xfrm>
            <a:off x="2214561" y="5876562"/>
            <a:ext cx="7781925" cy="635239"/>
          </a:xfrm>
          <a:prstGeom prst="rect">
            <a:avLst/>
          </a:prstGeom>
        </p:spPr>
        <p:txBody>
          <a:bodyPr wrap="square">
            <a:spAutoFit/>
          </a:bodyPr>
          <a:lstStyle/>
          <a:p>
            <a:pPr algn="ctr">
              <a:lnSpc>
                <a:spcPct val="107000"/>
              </a:lnSpc>
              <a:spcAft>
                <a:spcPts val="800"/>
              </a:spcAft>
            </a:pPr>
            <a:r>
              <a:rPr lang="en-US" sz="140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 </a:t>
            </a:r>
            <a:endParaRPr lang="en-NG" sz="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14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November 10, 2022</a:t>
            </a:r>
            <a:endParaRPr lang="en-NG" sz="1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6" name="il_fi" descr="http://www.davidajao.com/blog/wp-content/uploads/Nigeria_Coat_of_Arms1.jpg"/>
          <p:cNvPicPr/>
          <p:nvPr/>
        </p:nvPicPr>
        <p:blipFill>
          <a:blip r:embed="rId3" cstate="print"/>
          <a:srcRect/>
          <a:stretch>
            <a:fillRect/>
          </a:stretch>
        </p:blipFill>
        <p:spPr bwMode="auto">
          <a:xfrm>
            <a:off x="4809200" y="175232"/>
            <a:ext cx="1785563" cy="1715744"/>
          </a:xfrm>
          <a:prstGeom prst="rect">
            <a:avLst/>
          </a:prstGeom>
          <a:noFill/>
          <a:ln w="9525">
            <a:noFill/>
            <a:miter lim="800000"/>
            <a:headEnd/>
            <a:tailEnd/>
          </a:ln>
        </p:spPr>
      </p:pic>
      <p:sp>
        <p:nvSpPr>
          <p:cNvPr id="2" name="Rectangle 1"/>
          <p:cNvSpPr/>
          <p:nvPr/>
        </p:nvSpPr>
        <p:spPr>
          <a:xfrm>
            <a:off x="2653981" y="1857137"/>
            <a:ext cx="6096000" cy="842603"/>
          </a:xfrm>
          <a:prstGeom prst="rect">
            <a:avLst/>
          </a:prstGeom>
        </p:spPr>
        <p:txBody>
          <a:bodyPr>
            <a:spAutoFit/>
          </a:bodyPr>
          <a:lstStyle/>
          <a:p>
            <a:pPr algn="ctr">
              <a:lnSpc>
                <a:spcPct val="115000"/>
              </a:lnSpc>
              <a:tabLst>
                <a:tab pos="0" algn="l"/>
              </a:tabLst>
            </a:pPr>
            <a:r>
              <a:rPr lang="en-GB" sz="2400" b="1" dirty="0">
                <a:solidFill>
                  <a:srgbClr val="000000"/>
                </a:solidFill>
                <a:latin typeface="Arial Narrow" panose="020B0606020202030204" pitchFamily="34" charset="0"/>
                <a:ea typeface="Tahoma" panose="020B0604030504040204" pitchFamily="34" charset="0"/>
                <a:cs typeface="Tahoma" panose="020B0604030504040204" pitchFamily="34" charset="0"/>
              </a:rPr>
              <a:t>DEBT MANAGEMENT OFFICE</a:t>
            </a:r>
            <a:endParaRPr lang="en-US" sz="2400" dirty="0">
              <a:solidFill>
                <a:srgbClr val="000000"/>
              </a:solidFill>
              <a:latin typeface="Arial Narrow" panose="020B0606020202030204" pitchFamily="34" charset="0"/>
              <a:ea typeface="Tahoma" panose="020B0604030504040204" pitchFamily="34" charset="0"/>
              <a:cs typeface="Arial" panose="020B0604020202020204" pitchFamily="34" charset="0"/>
            </a:endParaRPr>
          </a:p>
          <a:p>
            <a:pPr algn="ctr">
              <a:lnSpc>
                <a:spcPct val="115000"/>
              </a:lnSpc>
              <a:tabLst>
                <a:tab pos="900430" algn="l"/>
              </a:tabLst>
            </a:pPr>
            <a:r>
              <a:rPr lang="en-GB" sz="2000" b="1" dirty="0">
                <a:solidFill>
                  <a:srgbClr val="000000"/>
                </a:solidFill>
                <a:latin typeface="Times New Roman" panose="02020603050405020304" pitchFamily="18" charset="0"/>
                <a:ea typeface="Tahoma" panose="020B0604030504040204" pitchFamily="34" charset="0"/>
                <a:cs typeface="Times New Roman" panose="02020603050405020304" pitchFamily="18" charset="0"/>
              </a:rPr>
              <a:t>NIGERIA</a:t>
            </a:r>
            <a:endParaRPr lang="en-US"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02402298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96" name="Google Shape;8879;p186"/>
          <p:cNvSpPr txBox="1">
            <a:spLocks noChangeArrowheads="1"/>
          </p:cNvSpPr>
          <p:nvPr/>
        </p:nvSpPr>
        <p:spPr bwMode="auto">
          <a:xfrm>
            <a:off x="5753973" y="4740718"/>
            <a:ext cx="684053" cy="53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FFFFFF"/>
              </a:buClr>
              <a:buSzPts val="3900"/>
              <a:buFont typeface="Montserrat" panose="02000505000000020004" pitchFamily="2" charset="0"/>
              <a:buNone/>
            </a:pPr>
            <a:endParaRPr lang="en-US" altLang="en-US" dirty="0">
              <a:solidFill>
                <a:schemeClr val="bg1"/>
              </a:solidFill>
            </a:endParaRPr>
          </a:p>
        </p:txBody>
      </p:sp>
      <p:sp>
        <p:nvSpPr>
          <p:cNvPr id="32" name="Google Shape;554;p24">
            <a:extLst>
              <a:ext uri="{FF2B5EF4-FFF2-40B4-BE49-F238E27FC236}">
                <a16:creationId xmlns:a16="http://schemas.microsoft.com/office/drawing/2014/main" id="{A27BFAE0-E5A5-4EE4-9ADF-B1EFE710C883}"/>
              </a:ext>
            </a:extLst>
          </p:cNvPr>
          <p:cNvSpPr txBox="1"/>
          <p:nvPr/>
        </p:nvSpPr>
        <p:spPr>
          <a:xfrm>
            <a:off x="2272821" y="531675"/>
            <a:ext cx="7234490" cy="672021"/>
          </a:xfrm>
          <a:prstGeom prst="rect">
            <a:avLst/>
          </a:prstGeom>
          <a:noFill/>
          <a:ln>
            <a:noFill/>
          </a:ln>
        </p:spPr>
        <p:txBody>
          <a:bodyPr spcFirstLastPara="1" wrap="square" lIns="0" tIns="0" rIns="0" bIns="0" anchor="t" anchorCtr="0">
            <a:noAutofit/>
          </a:bodyPr>
          <a:lstStyle/>
          <a:p>
            <a:pPr lvl="0" algn="ctr">
              <a:buClr>
                <a:srgbClr val="000000"/>
              </a:buClr>
              <a:buSzPts val="5500"/>
            </a:pPr>
            <a:r>
              <a:rPr lang="en-US" sz="2800" b="1" dirty="0">
                <a:solidFill>
                  <a:srgbClr val="00B050"/>
                </a:solidFill>
                <a:latin typeface="Candara" panose="020E0502030303020204" pitchFamily="34" charset="0"/>
              </a:rPr>
              <a:t>Outline</a:t>
            </a:r>
            <a:endParaRPr sz="2800" b="1" dirty="0">
              <a:solidFill>
                <a:schemeClr val="accent6">
                  <a:lumMod val="75000"/>
                </a:schemeClr>
              </a:solidFill>
              <a:effectLst>
                <a:outerShdw blurRad="38100" dist="38100" dir="2700000" algn="tl">
                  <a:srgbClr val="000000">
                    <a:alpha val="43137"/>
                  </a:srgbClr>
                </a:outerShdw>
              </a:effectLst>
              <a:latin typeface="Candara" panose="020E0502030303020204" pitchFamily="34" charset="0"/>
              <a:ea typeface="Tahoma" panose="020B0604030504040204" pitchFamily="34" charset="0"/>
              <a:cs typeface="Tahoma" panose="020B0604030504040204" pitchFamily="34" charset="0"/>
            </a:endParaRPr>
          </a:p>
        </p:txBody>
      </p:sp>
      <p:sp>
        <p:nvSpPr>
          <p:cNvPr id="40" name="Google Shape;8876;p186"/>
          <p:cNvSpPr txBox="1">
            <a:spLocks noChangeArrowheads="1"/>
          </p:cNvSpPr>
          <p:nvPr/>
        </p:nvSpPr>
        <p:spPr bwMode="auto">
          <a:xfrm>
            <a:off x="3714250" y="4541162"/>
            <a:ext cx="761709" cy="60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FFFFFF"/>
              </a:buClr>
              <a:buSzPts val="3900"/>
              <a:buFont typeface="Montserrat" panose="02000505000000020004" pitchFamily="2" charset="0"/>
              <a:buNone/>
            </a:pPr>
            <a:endParaRPr lang="en-US" altLang="en-US" dirty="0">
              <a:solidFill>
                <a:schemeClr val="bg1"/>
              </a:solidFill>
            </a:endParaRPr>
          </a:p>
        </p:txBody>
      </p:sp>
      <p:sp>
        <p:nvSpPr>
          <p:cNvPr id="49" name="Slide Number Placeholder 3">
            <a:extLst>
              <a:ext uri="{FF2B5EF4-FFF2-40B4-BE49-F238E27FC236}">
                <a16:creationId xmlns:a16="http://schemas.microsoft.com/office/drawing/2014/main" id="{5AFC16CE-5544-4EFF-93E7-EA94CFA21771}"/>
              </a:ext>
            </a:extLst>
          </p:cNvPr>
          <p:cNvSpPr txBox="1">
            <a:spLocks/>
          </p:cNvSpPr>
          <p:nvPr/>
        </p:nvSpPr>
        <p:spPr>
          <a:xfrm>
            <a:off x="11168734" y="6293321"/>
            <a:ext cx="2743200" cy="365125"/>
          </a:xfrm>
          <a:prstGeom prst="rect">
            <a:avLst/>
          </a:prstGeom>
        </p:spPr>
        <p:txBody>
          <a:bodyPr/>
          <a:ls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2</a:t>
            </a:r>
          </a:p>
        </p:txBody>
      </p:sp>
      <p:sp>
        <p:nvSpPr>
          <p:cNvPr id="47" name="Content Placeholder 2">
            <a:extLst>
              <a:ext uri="{FF2B5EF4-FFF2-40B4-BE49-F238E27FC236}">
                <a16:creationId xmlns:a16="http://schemas.microsoft.com/office/drawing/2014/main" id="{57679DCA-A3D4-ECC0-4BF0-D47682ACE60D}"/>
              </a:ext>
            </a:extLst>
          </p:cNvPr>
          <p:cNvSpPr txBox="1">
            <a:spLocks/>
          </p:cNvSpPr>
          <p:nvPr/>
        </p:nvSpPr>
        <p:spPr>
          <a:xfrm>
            <a:off x="1019990" y="1914145"/>
            <a:ext cx="10152017" cy="23336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buFont typeface="Wingdings" panose="05000000000000000000" pitchFamily="2" charset="2"/>
              <a:buChar char="Ø"/>
            </a:pPr>
            <a:r>
              <a:rPr lang="en-GB" sz="1800" dirty="0">
                <a:latin typeface="Candara" panose="020E0502030303020204" pitchFamily="34" charset="0"/>
              </a:rPr>
              <a:t>  Introduction</a:t>
            </a:r>
          </a:p>
          <a:p>
            <a:pPr algn="just">
              <a:lnSpc>
                <a:spcPct val="100000"/>
              </a:lnSpc>
              <a:buFont typeface="Wingdings" panose="05000000000000000000" pitchFamily="2" charset="2"/>
              <a:buChar char="Ø"/>
            </a:pPr>
            <a:r>
              <a:rPr lang="en-GB" sz="1800" dirty="0">
                <a:latin typeface="Candara" panose="020E0502030303020204" pitchFamily="34" charset="0"/>
              </a:rPr>
              <a:t>  Government Borrowing: Securities Issuance</a:t>
            </a:r>
          </a:p>
          <a:p>
            <a:pPr algn="just">
              <a:lnSpc>
                <a:spcPct val="100000"/>
              </a:lnSpc>
              <a:buFont typeface="Wingdings" panose="05000000000000000000" pitchFamily="2" charset="2"/>
              <a:buChar char="Ø"/>
            </a:pPr>
            <a:r>
              <a:rPr lang="en-GB" sz="1800" dirty="0">
                <a:latin typeface="Candara" panose="020E0502030303020204" pitchFamily="34" charset="0"/>
              </a:rPr>
              <a:t>  Government Borrowing: Loans</a:t>
            </a:r>
          </a:p>
          <a:p>
            <a:pPr algn="just">
              <a:lnSpc>
                <a:spcPct val="100000"/>
              </a:lnSpc>
              <a:buFont typeface="Wingdings" panose="05000000000000000000" pitchFamily="2" charset="2"/>
              <a:buChar char="Ø"/>
            </a:pPr>
            <a:r>
              <a:rPr lang="en-GB" sz="1800" dirty="0">
                <a:latin typeface="Candara" panose="020E0502030303020204" pitchFamily="34" charset="0"/>
              </a:rPr>
              <a:t>  Some Last points</a:t>
            </a:r>
          </a:p>
          <a:p>
            <a:pPr marL="0" indent="0" algn="just">
              <a:lnSpc>
                <a:spcPct val="100000"/>
              </a:lnSpc>
              <a:buNone/>
            </a:pPr>
            <a:endParaRPr lang="en-GB" dirty="0">
              <a:latin typeface="Candara" panose="020E0502030303020204" pitchFamily="34" charset="0"/>
            </a:endParaRPr>
          </a:p>
        </p:txBody>
      </p:sp>
      <p:pic>
        <p:nvPicPr>
          <p:cNvPr id="50" name="Picture 10">
            <a:extLst>
              <a:ext uri="{FF2B5EF4-FFF2-40B4-BE49-F238E27FC236}">
                <a16:creationId xmlns:a16="http://schemas.microsoft.com/office/drawing/2014/main" id="{97E99FE0-83B2-D2E4-D200-6855385FBFEB}"/>
              </a:ext>
            </a:extLst>
          </p:cNvPr>
          <p:cNvPicPr>
            <a:picLocks noChangeAspect="1" noChangeArrowheads="1" noCrop="1"/>
          </p:cNvPicPr>
          <p:nvPr/>
        </p:nvPicPr>
        <p:blipFill>
          <a:blip r:embed="rId3" cstate="print">
            <a:lum bright="12000" contrast="18000"/>
          </a:blip>
          <a:srcRect/>
          <a:stretch>
            <a:fillRect/>
          </a:stretch>
        </p:blipFill>
        <p:spPr bwMode="auto">
          <a:xfrm>
            <a:off x="10709094" y="105686"/>
            <a:ext cx="1390650" cy="762000"/>
          </a:xfrm>
          <a:prstGeom prst="rect">
            <a:avLst/>
          </a:prstGeom>
          <a:noFill/>
          <a:ln w="9525">
            <a:noFill/>
            <a:miter lim="800000"/>
            <a:headEnd/>
            <a:tailEnd/>
          </a:ln>
        </p:spPr>
      </p:pic>
      <p:grpSp>
        <p:nvGrpSpPr>
          <p:cNvPr id="52" name="Group 51">
            <a:extLst>
              <a:ext uri="{FF2B5EF4-FFF2-40B4-BE49-F238E27FC236}">
                <a16:creationId xmlns:a16="http://schemas.microsoft.com/office/drawing/2014/main" id="{A1E3935F-5D87-3F52-DF68-A1A74DC2AC78}"/>
              </a:ext>
            </a:extLst>
          </p:cNvPr>
          <p:cNvGrpSpPr/>
          <p:nvPr/>
        </p:nvGrpSpPr>
        <p:grpSpPr>
          <a:xfrm>
            <a:off x="92256" y="119492"/>
            <a:ext cx="2784294" cy="1105517"/>
            <a:chOff x="1219200" y="94429"/>
            <a:chExt cx="3048000" cy="1459690"/>
          </a:xfrm>
        </p:grpSpPr>
        <p:pic>
          <p:nvPicPr>
            <p:cNvPr id="53" name="Picture 52" descr="Nigeria_coa">
              <a:extLst>
                <a:ext uri="{FF2B5EF4-FFF2-40B4-BE49-F238E27FC236}">
                  <a16:creationId xmlns:a16="http://schemas.microsoft.com/office/drawing/2014/main" id="{5AB8F05F-857A-324C-2F9C-1C4061A343A7}"/>
                </a:ext>
              </a:extLst>
            </p:cNvPr>
            <p:cNvPicPr>
              <a:picLocks noChangeAspect="1" noChangeArrowheads="1"/>
            </p:cNvPicPr>
            <p:nvPr/>
          </p:nvPicPr>
          <p:blipFill>
            <a:blip r:embed="rId5" cstate="print"/>
            <a:srcRect/>
            <a:stretch>
              <a:fillRect/>
            </a:stretch>
          </p:blipFill>
          <p:spPr bwMode="auto">
            <a:xfrm>
              <a:off x="2396986" y="94429"/>
              <a:ext cx="692426" cy="750888"/>
            </a:xfrm>
            <a:prstGeom prst="rect">
              <a:avLst/>
            </a:prstGeom>
            <a:noFill/>
            <a:ln w="9525">
              <a:noFill/>
              <a:miter lim="800000"/>
              <a:headEnd/>
              <a:tailEnd/>
            </a:ln>
          </p:spPr>
        </p:pic>
        <p:sp>
          <p:nvSpPr>
            <p:cNvPr id="54" name="TextBox 7">
              <a:extLst>
                <a:ext uri="{FF2B5EF4-FFF2-40B4-BE49-F238E27FC236}">
                  <a16:creationId xmlns:a16="http://schemas.microsoft.com/office/drawing/2014/main" id="{A021ADDB-5475-97DB-7575-FAFC4B732883}"/>
                </a:ext>
              </a:extLst>
            </p:cNvPr>
            <p:cNvSpPr txBox="1">
              <a:spLocks noChangeArrowheads="1"/>
            </p:cNvSpPr>
            <p:nvPr/>
          </p:nvSpPr>
          <p:spPr bwMode="auto">
            <a:xfrm>
              <a:off x="1219200" y="741362"/>
              <a:ext cx="3048000" cy="812757"/>
            </a:xfrm>
            <a:prstGeom prst="rect">
              <a:avLst/>
            </a:prstGeom>
            <a:noFill/>
            <a:ln w="9525">
              <a:noFill/>
              <a:miter lim="800000"/>
              <a:headEnd/>
              <a:tailEnd/>
            </a:ln>
          </p:spPr>
          <p:txBody>
            <a:bodyPr>
              <a:spAutoFit/>
            </a:bodyPr>
            <a:lstStyle/>
            <a:p>
              <a:pPr algn="ctr"/>
              <a:r>
                <a:rPr lang="en-US" sz="1100" b="1" dirty="0">
                  <a:latin typeface="Arial Narrow" panose="020B0606020202030204" pitchFamily="34" charset="0"/>
                  <a:ea typeface="Tahoma" pitchFamily="34" charset="0"/>
                  <a:cs typeface="Tahoma" pitchFamily="34" charset="0"/>
                </a:rPr>
                <a:t>DEBT MANAGEMENT OFFICE</a:t>
              </a:r>
              <a:endParaRPr lang="en-US" sz="1100" b="1" u="sng" dirty="0">
                <a:latin typeface="Arial Narrow" panose="020B0606020202030204" pitchFamily="34" charset="0"/>
                <a:ea typeface="Tahoma" pitchFamily="34" charset="0"/>
                <a:cs typeface="Tahoma" pitchFamily="34" charset="0"/>
              </a:endParaRPr>
            </a:p>
            <a:p>
              <a:pPr algn="ctr"/>
              <a:r>
                <a:rPr lang="en-US" sz="1000" b="1" dirty="0">
                  <a:latin typeface="Times New Roman" panose="02020603050405020304" pitchFamily="18" charset="0"/>
                  <a:ea typeface="Tahoma" pitchFamily="34" charset="0"/>
                  <a:cs typeface="Times New Roman" panose="02020603050405020304" pitchFamily="18" charset="0"/>
                </a:rPr>
                <a:t>NIGERIA</a:t>
              </a:r>
              <a:endParaRPr lang="en-US" sz="1000" dirty="0">
                <a:latin typeface="Times New Roman" panose="02020603050405020304" pitchFamily="18" charset="0"/>
                <a:ea typeface="Tahoma" pitchFamily="34" charset="0"/>
                <a:cs typeface="Times New Roman" panose="02020603050405020304" pitchFamily="18" charset="0"/>
              </a:endParaRPr>
            </a:p>
            <a:p>
              <a:endParaRPr lang="en-US" sz="1300" dirty="0">
                <a:latin typeface="Calibri" pitchFamily="34" charset="0"/>
              </a:endParaRPr>
            </a:p>
          </p:txBody>
        </p:sp>
      </p:grpSp>
    </p:spTree>
    <p:extLst>
      <p:ext uri="{BB962C8B-B14F-4D97-AF65-F5344CB8AC3E}">
        <p14:creationId xmlns:p14="http://schemas.microsoft.com/office/powerpoint/2010/main" val="322348362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decel="50000" fill="hold" grpId="0" nodeType="afterEffect" nodePh="1">
                                      <p:stCondLst>
                                        <p:cond delay="0"/>
                                      </p:stCondLst>
                                      <p:endCondLst>
                                        <p:cond evt="begin" delay="0">
                                          <p:tn val="5"/>
                                        </p:cond>
                                      </p:endCondLst>
                                      <p:childTnLst>
                                        <p:set>
                                          <p:cBhvr>
                                            <p:cTn id="6" dur="1" fill="hold">
                                              <p:stCondLst>
                                                <p:cond delay="0"/>
                                              </p:stCondLst>
                                            </p:cTn>
                                            <p:tgtEl>
                                              <p:spTgt spid="404496"/>
                                            </p:tgtEl>
                                            <p:attrNameLst>
                                              <p:attrName>style.visibility</p:attrName>
                                            </p:attrNameLst>
                                          </p:cBhvr>
                                          <p:to>
                                            <p:strVal val="visible"/>
                                          </p:to>
                                        </p:set>
                                        <p:anim calcmode="lin" valueType="num">
                                          <p:cBhvr>
                                            <p:cTn id="7" dur="500" fill="hold"/>
                                            <p:tgtEl>
                                              <p:spTgt spid="404496"/>
                                            </p:tgtEl>
                                            <p:attrNameLst>
                                              <p:attrName>ppt_w</p:attrName>
                                            </p:attrNameLst>
                                          </p:cBhvr>
                                          <p:tavLst>
                                            <p:tav tm="0">
                                              <p:val>
                                                <p:fltVal val="0"/>
                                              </p:val>
                                            </p:tav>
                                            <p:tav tm="100000">
                                              <p:val>
                                                <p:strVal val="#ppt_w"/>
                                              </p:val>
                                            </p:tav>
                                          </p:tavLst>
                                        </p:anim>
                                        <p:anim calcmode="lin" valueType="num">
                                          <p:cBhvr>
                                            <p:cTn id="8" dur="500" fill="hold"/>
                                            <p:tgtEl>
                                              <p:spTgt spid="404496"/>
                                            </p:tgtEl>
                                            <p:attrNameLst>
                                              <p:attrName>ppt_h</p:attrName>
                                            </p:attrNameLst>
                                          </p:cBhvr>
                                          <p:tavLst>
                                            <p:tav tm="0">
                                              <p:val>
                                                <p:fltVal val="0"/>
                                              </p:val>
                                            </p:tav>
                                            <p:tav tm="100000">
                                              <p:val>
                                                <p:strVal val="#ppt_h"/>
                                              </p:val>
                                            </p:tav>
                                          </p:tavLst>
                                        </p:anim>
                                        <p:animEffect transition="in" filter="fade">
                                          <p:cBhvr>
                                            <p:cTn id="9" dur="500"/>
                                            <p:tgtEl>
                                              <p:spTgt spid="40449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14:presetBounceEnd="50000">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14:bounceEnd="50000">
                                          <p:cBhvr additive="base">
                                            <p:cTn id="14" dur="500" fill="hold"/>
                                            <p:tgtEl>
                                              <p:spTgt spid="32"/>
                                            </p:tgtEl>
                                            <p:attrNameLst>
                                              <p:attrName>ppt_x</p:attrName>
                                            </p:attrNameLst>
                                          </p:cBhvr>
                                          <p:tavLst>
                                            <p:tav tm="0">
                                              <p:val>
                                                <p:strVal val="#ppt_x"/>
                                              </p:val>
                                            </p:tav>
                                            <p:tav tm="100000">
                                              <p:val>
                                                <p:strVal val="#ppt_x"/>
                                              </p:val>
                                            </p:tav>
                                          </p:tavLst>
                                        </p:anim>
                                        <p:anim calcmode="lin" valueType="num" p14:bounceEnd="50000">
                                          <p:cBhvr additive="base">
                                            <p:cTn id="15" dur="500" fill="hold"/>
                                            <p:tgtEl>
                                              <p:spTgt spid="32"/>
                                            </p:tgtEl>
                                            <p:attrNameLst>
                                              <p:attrName>ppt_y</p:attrName>
                                            </p:attrNameLst>
                                          </p:cBhvr>
                                          <p:tavLst>
                                            <p:tav tm="0">
                                              <p:val>
                                                <p:strVal val="0-#ppt_h/2"/>
                                              </p:val>
                                            </p:tav>
                                            <p:tav tm="100000">
                                              <p:val>
                                                <p:strVal val="#ppt_y"/>
                                              </p:val>
                                            </p:tav>
                                          </p:tavLst>
                                        </p:anim>
                                      </p:childTnLst>
                                    </p:cTn>
                                  </p:par>
                                </p:childTnLst>
                              </p:cTn>
                            </p:par>
                            <p:par>
                              <p:cTn id="16" fill="hold">
                                <p:stCondLst>
                                  <p:cond delay="500"/>
                                </p:stCondLst>
                                <p:childTnLst>
                                  <p:par>
                                    <p:cTn id="17" presetID="53" presetClass="entr" presetSubtype="16" decel="50000" fill="hold" grpId="0" nodeType="afterEffect" nodePh="1">
                                      <p:stCondLst>
                                        <p:cond delay="0"/>
                                      </p:stCondLst>
                                      <p:endCondLst>
                                        <p:cond evt="begin" delay="0">
                                          <p:tn val="17"/>
                                        </p:cond>
                                      </p:endCondLst>
                                      <p:childTnLst>
                                        <p:set>
                                          <p:cBhvr>
                                            <p:cTn id="18" dur="1" fill="hold">
                                              <p:stCondLst>
                                                <p:cond delay="0"/>
                                              </p:stCondLst>
                                            </p:cTn>
                                            <p:tgtEl>
                                              <p:spTgt spid="40"/>
                                            </p:tgtEl>
                                            <p:attrNameLst>
                                              <p:attrName>style.visibility</p:attrName>
                                            </p:attrNameLst>
                                          </p:cBhvr>
                                          <p:to>
                                            <p:strVal val="visible"/>
                                          </p:to>
                                        </p:set>
                                        <p:anim calcmode="lin" valueType="num">
                                          <p:cBhvr>
                                            <p:cTn id="19" dur="500" fill="hold"/>
                                            <p:tgtEl>
                                              <p:spTgt spid="40"/>
                                            </p:tgtEl>
                                            <p:attrNameLst>
                                              <p:attrName>ppt_w</p:attrName>
                                            </p:attrNameLst>
                                          </p:cBhvr>
                                          <p:tavLst>
                                            <p:tav tm="0">
                                              <p:val>
                                                <p:fltVal val="0"/>
                                              </p:val>
                                            </p:tav>
                                            <p:tav tm="100000">
                                              <p:val>
                                                <p:strVal val="#ppt_w"/>
                                              </p:val>
                                            </p:tav>
                                          </p:tavLst>
                                        </p:anim>
                                        <p:anim calcmode="lin" valueType="num">
                                          <p:cBhvr>
                                            <p:cTn id="20" dur="500" fill="hold"/>
                                            <p:tgtEl>
                                              <p:spTgt spid="40"/>
                                            </p:tgtEl>
                                            <p:attrNameLst>
                                              <p:attrName>ppt_h</p:attrName>
                                            </p:attrNameLst>
                                          </p:cBhvr>
                                          <p:tavLst>
                                            <p:tav tm="0">
                                              <p:val>
                                                <p:fltVal val="0"/>
                                              </p:val>
                                            </p:tav>
                                            <p:tav tm="100000">
                                              <p:val>
                                                <p:strVal val="#ppt_h"/>
                                              </p:val>
                                            </p:tav>
                                          </p:tavLst>
                                        </p:anim>
                                        <p:animEffect transition="in" filter="fade">
                                          <p:cBhvr>
                                            <p:cTn id="2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96" grpId="0"/>
          <p:bldP spid="32" grpId="0"/>
          <p:bldP spid="4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decel="50000" fill="hold" grpId="0" nodeType="afterEffect" nodePh="1">
                                      <p:stCondLst>
                                        <p:cond delay="0"/>
                                      </p:stCondLst>
                                      <p:endCondLst>
                                        <p:cond evt="begin" delay="0">
                                          <p:tn val="5"/>
                                        </p:cond>
                                      </p:endCondLst>
                                      <p:childTnLst>
                                        <p:set>
                                          <p:cBhvr>
                                            <p:cTn id="6" dur="1" fill="hold">
                                              <p:stCondLst>
                                                <p:cond delay="0"/>
                                              </p:stCondLst>
                                            </p:cTn>
                                            <p:tgtEl>
                                              <p:spTgt spid="404496"/>
                                            </p:tgtEl>
                                            <p:attrNameLst>
                                              <p:attrName>style.visibility</p:attrName>
                                            </p:attrNameLst>
                                          </p:cBhvr>
                                          <p:to>
                                            <p:strVal val="visible"/>
                                          </p:to>
                                        </p:set>
                                        <p:anim calcmode="lin" valueType="num">
                                          <p:cBhvr>
                                            <p:cTn id="7" dur="500" fill="hold"/>
                                            <p:tgtEl>
                                              <p:spTgt spid="404496"/>
                                            </p:tgtEl>
                                            <p:attrNameLst>
                                              <p:attrName>ppt_w</p:attrName>
                                            </p:attrNameLst>
                                          </p:cBhvr>
                                          <p:tavLst>
                                            <p:tav tm="0">
                                              <p:val>
                                                <p:fltVal val="0"/>
                                              </p:val>
                                            </p:tav>
                                            <p:tav tm="100000">
                                              <p:val>
                                                <p:strVal val="#ppt_w"/>
                                              </p:val>
                                            </p:tav>
                                          </p:tavLst>
                                        </p:anim>
                                        <p:anim calcmode="lin" valueType="num">
                                          <p:cBhvr>
                                            <p:cTn id="8" dur="500" fill="hold"/>
                                            <p:tgtEl>
                                              <p:spTgt spid="404496"/>
                                            </p:tgtEl>
                                            <p:attrNameLst>
                                              <p:attrName>ppt_h</p:attrName>
                                            </p:attrNameLst>
                                          </p:cBhvr>
                                          <p:tavLst>
                                            <p:tav tm="0">
                                              <p:val>
                                                <p:fltVal val="0"/>
                                              </p:val>
                                            </p:tav>
                                            <p:tav tm="100000">
                                              <p:val>
                                                <p:strVal val="#ppt_h"/>
                                              </p:val>
                                            </p:tav>
                                          </p:tavLst>
                                        </p:anim>
                                        <p:animEffect transition="in" filter="fade">
                                          <p:cBhvr>
                                            <p:cTn id="9" dur="500"/>
                                            <p:tgtEl>
                                              <p:spTgt spid="40449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cBhvr additive="base">
                                            <p:cTn id="14" dur="500" fill="hold"/>
                                            <p:tgtEl>
                                              <p:spTgt spid="32"/>
                                            </p:tgtEl>
                                            <p:attrNameLst>
                                              <p:attrName>ppt_x</p:attrName>
                                            </p:attrNameLst>
                                          </p:cBhvr>
                                          <p:tavLst>
                                            <p:tav tm="0">
                                              <p:val>
                                                <p:strVal val="#ppt_x"/>
                                              </p:val>
                                            </p:tav>
                                            <p:tav tm="100000">
                                              <p:val>
                                                <p:strVal val="#ppt_x"/>
                                              </p:val>
                                            </p:tav>
                                          </p:tavLst>
                                        </p:anim>
                                        <p:anim calcmode="lin" valueType="num">
                                          <p:cBhvr additive="base">
                                            <p:cTn id="15" dur="500" fill="hold"/>
                                            <p:tgtEl>
                                              <p:spTgt spid="32"/>
                                            </p:tgtEl>
                                            <p:attrNameLst>
                                              <p:attrName>ppt_y</p:attrName>
                                            </p:attrNameLst>
                                          </p:cBhvr>
                                          <p:tavLst>
                                            <p:tav tm="0">
                                              <p:val>
                                                <p:strVal val="0-#ppt_h/2"/>
                                              </p:val>
                                            </p:tav>
                                            <p:tav tm="100000">
                                              <p:val>
                                                <p:strVal val="#ppt_y"/>
                                              </p:val>
                                            </p:tav>
                                          </p:tavLst>
                                        </p:anim>
                                      </p:childTnLst>
                                    </p:cTn>
                                  </p:par>
                                </p:childTnLst>
                              </p:cTn>
                            </p:par>
                            <p:par>
                              <p:cTn id="16" fill="hold">
                                <p:stCondLst>
                                  <p:cond delay="500"/>
                                </p:stCondLst>
                                <p:childTnLst>
                                  <p:par>
                                    <p:cTn id="17" presetID="53" presetClass="entr" presetSubtype="16" decel="50000" fill="hold" grpId="0" nodeType="afterEffect" nodePh="1">
                                      <p:stCondLst>
                                        <p:cond delay="0"/>
                                      </p:stCondLst>
                                      <p:endCondLst>
                                        <p:cond evt="begin" delay="0">
                                          <p:tn val="17"/>
                                        </p:cond>
                                      </p:endCondLst>
                                      <p:childTnLst>
                                        <p:set>
                                          <p:cBhvr>
                                            <p:cTn id="18" dur="1" fill="hold">
                                              <p:stCondLst>
                                                <p:cond delay="0"/>
                                              </p:stCondLst>
                                            </p:cTn>
                                            <p:tgtEl>
                                              <p:spTgt spid="40"/>
                                            </p:tgtEl>
                                            <p:attrNameLst>
                                              <p:attrName>style.visibility</p:attrName>
                                            </p:attrNameLst>
                                          </p:cBhvr>
                                          <p:to>
                                            <p:strVal val="visible"/>
                                          </p:to>
                                        </p:set>
                                        <p:anim calcmode="lin" valueType="num">
                                          <p:cBhvr>
                                            <p:cTn id="19" dur="500" fill="hold"/>
                                            <p:tgtEl>
                                              <p:spTgt spid="40"/>
                                            </p:tgtEl>
                                            <p:attrNameLst>
                                              <p:attrName>ppt_w</p:attrName>
                                            </p:attrNameLst>
                                          </p:cBhvr>
                                          <p:tavLst>
                                            <p:tav tm="0">
                                              <p:val>
                                                <p:fltVal val="0"/>
                                              </p:val>
                                            </p:tav>
                                            <p:tav tm="100000">
                                              <p:val>
                                                <p:strVal val="#ppt_w"/>
                                              </p:val>
                                            </p:tav>
                                          </p:tavLst>
                                        </p:anim>
                                        <p:anim calcmode="lin" valueType="num">
                                          <p:cBhvr>
                                            <p:cTn id="20" dur="500" fill="hold"/>
                                            <p:tgtEl>
                                              <p:spTgt spid="40"/>
                                            </p:tgtEl>
                                            <p:attrNameLst>
                                              <p:attrName>ppt_h</p:attrName>
                                            </p:attrNameLst>
                                          </p:cBhvr>
                                          <p:tavLst>
                                            <p:tav tm="0">
                                              <p:val>
                                                <p:fltVal val="0"/>
                                              </p:val>
                                            </p:tav>
                                            <p:tav tm="100000">
                                              <p:val>
                                                <p:strVal val="#ppt_h"/>
                                              </p:val>
                                            </p:tav>
                                          </p:tavLst>
                                        </p:anim>
                                        <p:animEffect transition="in" filter="fade">
                                          <p:cBhvr>
                                            <p:cTn id="2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96" grpId="0"/>
          <p:bldP spid="32" grpId="0"/>
          <p:bldP spid="40"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608" y="1238391"/>
            <a:ext cx="8911687" cy="716318"/>
          </a:xfrm>
        </p:spPr>
        <p:txBody>
          <a:bodyPr>
            <a:normAutofit/>
          </a:bodyPr>
          <a:lstStyle/>
          <a:p>
            <a:pPr algn="ctr"/>
            <a:r>
              <a:rPr lang="en-GB" sz="2800" b="1" dirty="0">
                <a:solidFill>
                  <a:srgbClr val="00B050"/>
                </a:solidFill>
                <a:latin typeface="Candara" panose="020E0502030303020204" pitchFamily="34" charset="0"/>
              </a:rPr>
              <a:t>Introduction</a:t>
            </a:r>
          </a:p>
        </p:txBody>
      </p:sp>
      <p:sp>
        <p:nvSpPr>
          <p:cNvPr id="3" name="Content Placeholder 2"/>
          <p:cNvSpPr>
            <a:spLocks noGrp="1"/>
          </p:cNvSpPr>
          <p:nvPr>
            <p:ph idx="1"/>
          </p:nvPr>
        </p:nvSpPr>
        <p:spPr>
          <a:xfrm>
            <a:off x="786809" y="2324100"/>
            <a:ext cx="10566991" cy="3924444"/>
          </a:xfrm>
        </p:spPr>
        <p:txBody>
          <a:bodyPr>
            <a:normAutofit/>
          </a:bodyPr>
          <a:lstStyle/>
          <a:p>
            <a:pPr algn="just">
              <a:lnSpc>
                <a:spcPct val="150000"/>
              </a:lnSpc>
              <a:buFont typeface="Wingdings" panose="05000000000000000000" pitchFamily="2" charset="2"/>
              <a:buChar char="q"/>
            </a:pPr>
            <a:r>
              <a:rPr lang="en-GB" sz="1800" dirty="0">
                <a:latin typeface="Candara" panose="020E0502030303020204" pitchFamily="34" charset="0"/>
              </a:rPr>
              <a:t>The Federal Government of Nigeria (FGN) raises capital from both local and external sources to finance Budget Deficits and other funding requirements. Such borrowings are guided by the Appropriation Acts and Nigeria’s Medium Term Debt Management Strategy (MTDS). The subsisting MTDS is for 2020 – 2023.</a:t>
            </a:r>
          </a:p>
          <a:p>
            <a:pPr algn="just">
              <a:lnSpc>
                <a:spcPct val="150000"/>
              </a:lnSpc>
              <a:buFont typeface="Wingdings" panose="05000000000000000000" pitchFamily="2" charset="2"/>
              <a:buChar char="q"/>
            </a:pPr>
            <a:r>
              <a:rPr lang="en-GB" sz="1800" dirty="0">
                <a:latin typeface="Candara" panose="020E0502030303020204" pitchFamily="34" charset="0"/>
              </a:rPr>
              <a:t>The capital raising activities of Government impact Foreign  Portfolio Investments (FPI) and Foreign Direct Investments (FDI) which implies a beneficial effect on growth and development. </a:t>
            </a:r>
          </a:p>
          <a:p>
            <a:pPr algn="just">
              <a:lnSpc>
                <a:spcPct val="150000"/>
              </a:lnSpc>
              <a:buFont typeface="Wingdings" panose="05000000000000000000" pitchFamily="2" charset="2"/>
              <a:buChar char="q"/>
            </a:pPr>
            <a:r>
              <a:rPr lang="en-GB" sz="1800" dirty="0">
                <a:latin typeface="Candara" panose="020E0502030303020204" pitchFamily="34" charset="0"/>
              </a:rPr>
              <a:t> Attracting FPIs and FDIs is one of the goals of Government as it helps to enhance the limited capital available in the local markets and economy.</a:t>
            </a:r>
          </a:p>
        </p:txBody>
      </p:sp>
      <p:sp>
        <p:nvSpPr>
          <p:cNvPr id="8" name="Slide Number Placeholder 7"/>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13" name="Picture 10">
            <a:extLst>
              <a:ext uri="{FF2B5EF4-FFF2-40B4-BE49-F238E27FC236}">
                <a16:creationId xmlns:a16="http://schemas.microsoft.com/office/drawing/2014/main" id="{B213262F-A090-4098-AE3D-4C56890E9378}"/>
              </a:ext>
            </a:extLst>
          </p:cNvPr>
          <p:cNvPicPr>
            <a:picLocks noChangeAspect="1" noChangeArrowheads="1" noCrop="1"/>
          </p:cNvPicPr>
          <p:nvPr/>
        </p:nvPicPr>
        <p:blipFill>
          <a:blip r:embed="rId2" cstate="print">
            <a:lum bright="12000" contrast="18000"/>
          </a:blip>
          <a:srcRect/>
          <a:stretch>
            <a:fillRect/>
          </a:stretch>
        </p:blipFill>
        <p:spPr bwMode="auto">
          <a:xfrm>
            <a:off x="10709094" y="105686"/>
            <a:ext cx="1390650" cy="762000"/>
          </a:xfrm>
          <a:prstGeom prst="rect">
            <a:avLst/>
          </a:prstGeom>
          <a:noFill/>
          <a:ln w="9525">
            <a:noFill/>
            <a:miter lim="800000"/>
            <a:headEnd/>
            <a:tailEnd/>
          </a:ln>
        </p:spPr>
      </p:pic>
      <p:grpSp>
        <p:nvGrpSpPr>
          <p:cNvPr id="14" name="Group 13">
            <a:extLst>
              <a:ext uri="{FF2B5EF4-FFF2-40B4-BE49-F238E27FC236}">
                <a16:creationId xmlns:a16="http://schemas.microsoft.com/office/drawing/2014/main" id="{DC120769-4202-ADA3-CCDB-47C3030F9B90}"/>
              </a:ext>
            </a:extLst>
          </p:cNvPr>
          <p:cNvGrpSpPr/>
          <p:nvPr/>
        </p:nvGrpSpPr>
        <p:grpSpPr>
          <a:xfrm>
            <a:off x="92256" y="119492"/>
            <a:ext cx="2784294" cy="1105517"/>
            <a:chOff x="1219200" y="94429"/>
            <a:chExt cx="3048000" cy="1459690"/>
          </a:xfrm>
        </p:grpSpPr>
        <p:pic>
          <p:nvPicPr>
            <p:cNvPr id="15" name="Picture 14" descr="Nigeria_coa">
              <a:extLst>
                <a:ext uri="{FF2B5EF4-FFF2-40B4-BE49-F238E27FC236}">
                  <a16:creationId xmlns:a16="http://schemas.microsoft.com/office/drawing/2014/main" id="{4474EA33-6140-9DE4-0604-3FBF00560624}"/>
                </a:ext>
              </a:extLst>
            </p:cNvPr>
            <p:cNvPicPr>
              <a:picLocks noChangeAspect="1" noChangeArrowheads="1"/>
            </p:cNvPicPr>
            <p:nvPr/>
          </p:nvPicPr>
          <p:blipFill>
            <a:blip r:embed="rId4" cstate="print"/>
            <a:srcRect/>
            <a:stretch>
              <a:fillRect/>
            </a:stretch>
          </p:blipFill>
          <p:spPr bwMode="auto">
            <a:xfrm>
              <a:off x="2396986" y="94429"/>
              <a:ext cx="692426" cy="750888"/>
            </a:xfrm>
            <a:prstGeom prst="rect">
              <a:avLst/>
            </a:prstGeom>
            <a:noFill/>
            <a:ln w="9525">
              <a:noFill/>
              <a:miter lim="800000"/>
              <a:headEnd/>
              <a:tailEnd/>
            </a:ln>
          </p:spPr>
        </p:pic>
        <p:sp>
          <p:nvSpPr>
            <p:cNvPr id="16" name="TextBox 7">
              <a:extLst>
                <a:ext uri="{FF2B5EF4-FFF2-40B4-BE49-F238E27FC236}">
                  <a16:creationId xmlns:a16="http://schemas.microsoft.com/office/drawing/2014/main" id="{211FF842-188F-C2D2-55E9-32A7650A7155}"/>
                </a:ext>
              </a:extLst>
            </p:cNvPr>
            <p:cNvSpPr txBox="1">
              <a:spLocks noChangeArrowheads="1"/>
            </p:cNvSpPr>
            <p:nvPr/>
          </p:nvSpPr>
          <p:spPr bwMode="auto">
            <a:xfrm>
              <a:off x="1219200" y="741362"/>
              <a:ext cx="3048000" cy="812757"/>
            </a:xfrm>
            <a:prstGeom prst="rect">
              <a:avLst/>
            </a:prstGeom>
            <a:noFill/>
            <a:ln w="9525">
              <a:noFill/>
              <a:miter lim="800000"/>
              <a:headEnd/>
              <a:tailEnd/>
            </a:ln>
          </p:spPr>
          <p:txBody>
            <a:bodyPr>
              <a:spAutoFit/>
            </a:bodyPr>
            <a:lstStyle/>
            <a:p>
              <a:pPr algn="ctr"/>
              <a:r>
                <a:rPr lang="en-US" sz="1100" b="1" dirty="0">
                  <a:latin typeface="Arial Narrow" panose="020B0606020202030204" pitchFamily="34" charset="0"/>
                  <a:ea typeface="Tahoma" pitchFamily="34" charset="0"/>
                  <a:cs typeface="Tahoma" pitchFamily="34" charset="0"/>
                </a:rPr>
                <a:t>DEBT MANAGEMENT OFFICE</a:t>
              </a:r>
              <a:endParaRPr lang="en-US" sz="1100" b="1" u="sng" dirty="0">
                <a:latin typeface="Arial Narrow" panose="020B0606020202030204" pitchFamily="34" charset="0"/>
                <a:ea typeface="Tahoma" pitchFamily="34" charset="0"/>
                <a:cs typeface="Tahoma" pitchFamily="34" charset="0"/>
              </a:endParaRPr>
            </a:p>
            <a:p>
              <a:pPr algn="ctr"/>
              <a:r>
                <a:rPr lang="en-US" sz="1000" b="1" dirty="0">
                  <a:latin typeface="Times New Roman" panose="02020603050405020304" pitchFamily="18" charset="0"/>
                  <a:ea typeface="Tahoma" pitchFamily="34" charset="0"/>
                  <a:cs typeface="Times New Roman" panose="02020603050405020304" pitchFamily="18" charset="0"/>
                </a:rPr>
                <a:t>NIGERIA</a:t>
              </a:r>
              <a:endParaRPr lang="en-US" sz="1000" dirty="0">
                <a:latin typeface="Times New Roman" panose="02020603050405020304" pitchFamily="18" charset="0"/>
                <a:ea typeface="Tahoma" pitchFamily="34" charset="0"/>
                <a:cs typeface="Times New Roman" panose="02020603050405020304" pitchFamily="18" charset="0"/>
              </a:endParaRPr>
            </a:p>
            <a:p>
              <a:endParaRPr lang="en-US" sz="1300" dirty="0">
                <a:latin typeface="Calibri" pitchFamily="34" charset="0"/>
              </a:endParaRPr>
            </a:p>
          </p:txBody>
        </p:sp>
      </p:grpSp>
    </p:spTree>
    <p:extLst>
      <p:ext uri="{BB962C8B-B14F-4D97-AF65-F5344CB8AC3E}">
        <p14:creationId xmlns:p14="http://schemas.microsoft.com/office/powerpoint/2010/main" val="619017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624" y="894444"/>
            <a:ext cx="9848851" cy="716318"/>
          </a:xfrm>
        </p:spPr>
        <p:txBody>
          <a:bodyPr vert="horz" lIns="91440" tIns="45720" rIns="91440" bIns="45720" rtlCol="0" anchor="ctr">
            <a:normAutofit/>
          </a:bodyPr>
          <a:lstStyle/>
          <a:p>
            <a:pPr algn="ctr"/>
            <a:r>
              <a:rPr lang="en-US" sz="2800" b="1" dirty="0">
                <a:solidFill>
                  <a:srgbClr val="00B050"/>
                </a:solidFill>
                <a:latin typeface="Candara" panose="020E0502030303020204" pitchFamily="34" charset="0"/>
              </a:rPr>
              <a:t>Government Borrowing: S</a:t>
            </a:r>
            <a:r>
              <a:rPr lang="en-GB" sz="2800" b="1" dirty="0">
                <a:solidFill>
                  <a:srgbClr val="00B050"/>
                </a:solidFill>
                <a:latin typeface="Candara" panose="020E0502030303020204" pitchFamily="34" charset="0"/>
              </a:rPr>
              <a:t>ecurities Issuance</a:t>
            </a:r>
          </a:p>
        </p:txBody>
      </p:sp>
      <p:sp>
        <p:nvSpPr>
          <p:cNvPr id="3" name="Content Placeholder 2"/>
          <p:cNvSpPr>
            <a:spLocks noGrp="1"/>
          </p:cNvSpPr>
          <p:nvPr>
            <p:ph idx="1"/>
          </p:nvPr>
        </p:nvSpPr>
        <p:spPr>
          <a:xfrm>
            <a:off x="419099" y="1637521"/>
            <a:ext cx="11496675" cy="5114793"/>
          </a:xfrm>
        </p:spPr>
        <p:txBody>
          <a:bodyPr>
            <a:normAutofit fontScale="70000" lnSpcReduction="20000"/>
          </a:bodyPr>
          <a:lstStyle/>
          <a:p>
            <a:pPr algn="just">
              <a:lnSpc>
                <a:spcPct val="160000"/>
              </a:lnSpc>
              <a:buFont typeface="Wingdings" panose="05000000000000000000" pitchFamily="2" charset="2"/>
              <a:buChar char="q"/>
            </a:pPr>
            <a:r>
              <a:rPr lang="en-GB" sz="1800" dirty="0">
                <a:latin typeface="Candara" panose="020E0502030303020204" pitchFamily="34" charset="0"/>
              </a:rPr>
              <a:t>The issuance of securities by the FGN through the Debt Management Office (DMO) in the domestic and international markets is a direct means of attracting FPIs and FDIs.</a:t>
            </a:r>
          </a:p>
          <a:p>
            <a:pPr algn="just">
              <a:lnSpc>
                <a:spcPct val="160000"/>
              </a:lnSpc>
              <a:buFont typeface="Wingdings" panose="05000000000000000000" pitchFamily="2" charset="2"/>
              <a:buChar char="q"/>
            </a:pPr>
            <a:r>
              <a:rPr lang="en-GB" sz="1800" dirty="0">
                <a:latin typeface="Candara" panose="020E0502030303020204" pitchFamily="34" charset="0"/>
              </a:rPr>
              <a:t>The FGN issues the following securities:</a:t>
            </a:r>
          </a:p>
          <a:p>
            <a:pPr marL="0" indent="0" algn="just">
              <a:lnSpc>
                <a:spcPct val="160000"/>
              </a:lnSpc>
              <a:buNone/>
            </a:pPr>
            <a:endParaRPr lang="en-GB" sz="1800" dirty="0">
              <a:latin typeface="Candara" panose="020E0502030303020204" pitchFamily="34" charset="0"/>
            </a:endParaRPr>
          </a:p>
          <a:p>
            <a:pPr algn="just">
              <a:lnSpc>
                <a:spcPct val="160000"/>
              </a:lnSpc>
              <a:buFont typeface="Wingdings" panose="05000000000000000000" pitchFamily="2" charset="2"/>
              <a:buChar char="q"/>
            </a:pPr>
            <a:endParaRPr lang="en-GB" sz="2400" dirty="0">
              <a:latin typeface="Candara" panose="020E0502030303020204" pitchFamily="34" charset="0"/>
            </a:endParaRPr>
          </a:p>
          <a:p>
            <a:pPr marL="0" indent="0" algn="just">
              <a:lnSpc>
                <a:spcPct val="160000"/>
              </a:lnSpc>
              <a:buNone/>
            </a:pPr>
            <a:endParaRPr lang="en-GB" sz="2400" dirty="0">
              <a:latin typeface="Candara" panose="020E0502030303020204" pitchFamily="34" charset="0"/>
            </a:endParaRPr>
          </a:p>
          <a:p>
            <a:pPr marL="0" indent="0" algn="just">
              <a:lnSpc>
                <a:spcPct val="120000"/>
              </a:lnSpc>
              <a:spcBef>
                <a:spcPts val="600"/>
              </a:spcBef>
              <a:buNone/>
            </a:pPr>
            <a:r>
              <a:rPr lang="en-GB" sz="2400" dirty="0">
                <a:latin typeface="Candara" panose="020E0502030303020204" pitchFamily="34" charset="0"/>
              </a:rPr>
              <a:t>	</a:t>
            </a:r>
          </a:p>
          <a:p>
            <a:pPr marL="0" indent="0" algn="just">
              <a:lnSpc>
                <a:spcPct val="120000"/>
              </a:lnSpc>
              <a:spcBef>
                <a:spcPts val="600"/>
              </a:spcBef>
              <a:buNone/>
            </a:pPr>
            <a:r>
              <a:rPr lang="en-GB" sz="1200" dirty="0">
                <a:latin typeface="Candara" panose="020E0502030303020204" pitchFamily="34" charset="0"/>
              </a:rPr>
              <a:t>          </a:t>
            </a:r>
            <a:r>
              <a:rPr lang="en-GB" sz="1200" dirty="0">
                <a:solidFill>
                  <a:srgbClr val="C00000"/>
                </a:solidFill>
                <a:latin typeface="Candara" panose="020E0502030303020204" pitchFamily="34" charset="0"/>
              </a:rPr>
              <a:t>*</a:t>
            </a:r>
            <a:r>
              <a:rPr lang="en-GB" sz="1200" dirty="0">
                <a:latin typeface="Candara" panose="020E0502030303020204" pitchFamily="34" charset="0"/>
              </a:rPr>
              <a:t>Non-interest Bearing Notes issued to settle arrears of Government</a:t>
            </a:r>
          </a:p>
          <a:p>
            <a:pPr algn="just">
              <a:lnSpc>
                <a:spcPct val="160000"/>
              </a:lnSpc>
              <a:buFont typeface="Wingdings" panose="05000000000000000000" pitchFamily="2" charset="2"/>
              <a:buChar char="q"/>
            </a:pPr>
            <a:r>
              <a:rPr lang="en-GB" sz="1800" dirty="0">
                <a:latin typeface="Candara" panose="020E0502030303020204" pitchFamily="34" charset="0"/>
              </a:rPr>
              <a:t>The securities are open to local and foreign investors at the time of issuance and in the secondary market.</a:t>
            </a:r>
          </a:p>
          <a:p>
            <a:pPr algn="just">
              <a:lnSpc>
                <a:spcPct val="160000"/>
              </a:lnSpc>
              <a:buFont typeface="Wingdings" panose="05000000000000000000" pitchFamily="2" charset="2"/>
              <a:buChar char="q"/>
            </a:pPr>
            <a:r>
              <a:rPr lang="en-GB" sz="1800" dirty="0">
                <a:latin typeface="Candara" panose="020E0502030303020204" pitchFamily="34" charset="0"/>
              </a:rPr>
              <a:t>The trend has been that local institutions (banks, pension funds, other funds and asset managers) are the major investors in securities issued in the domestic market. Also, foreign institutions are the primary investors in Eurobonds.</a:t>
            </a:r>
          </a:p>
          <a:p>
            <a:pPr algn="just">
              <a:lnSpc>
                <a:spcPct val="160000"/>
              </a:lnSpc>
              <a:buFont typeface="Wingdings" panose="05000000000000000000" pitchFamily="2" charset="2"/>
              <a:buChar char="q"/>
            </a:pPr>
            <a:r>
              <a:rPr lang="en-GB" sz="1800" dirty="0">
                <a:latin typeface="Candara" panose="020E0502030303020204" pitchFamily="34" charset="0"/>
              </a:rPr>
              <a:t>When foreign investors invest in FGN securities, that is, FPI. When selected FGN Bonds were included in the J.P. Morgan’s Emerging Markets Local Currency Bond Index, it attracted large amounts of FPIs  into FGN securities and opened up other segments of the market (State Governments  and Corporate bonds) to FDIs.  </a:t>
            </a:r>
          </a:p>
          <a:p>
            <a:pPr marL="0" indent="0" algn="just">
              <a:lnSpc>
                <a:spcPct val="160000"/>
              </a:lnSpc>
              <a:buNone/>
            </a:pPr>
            <a:endParaRPr lang="en-GB" sz="3200" dirty="0">
              <a:latin typeface="Candara" panose="020E0502030303020204" pitchFamily="34" charset="0"/>
            </a:endParaRPr>
          </a:p>
          <a:p>
            <a:pPr marL="0" indent="0" algn="just">
              <a:lnSpc>
                <a:spcPct val="160000"/>
              </a:lnSpc>
              <a:buNone/>
            </a:pPr>
            <a:endParaRPr lang="en-GB" sz="2400" dirty="0">
              <a:latin typeface="Candara" panose="020E0502030303020204" pitchFamily="34" charset="0"/>
            </a:endParaRPr>
          </a:p>
          <a:p>
            <a:pPr marL="0" indent="0" algn="just">
              <a:lnSpc>
                <a:spcPct val="160000"/>
              </a:lnSpc>
              <a:buNone/>
            </a:pPr>
            <a:endParaRPr lang="en-GB" sz="2400" dirty="0">
              <a:latin typeface="Candara" panose="020E0502030303020204" pitchFamily="34" charset="0"/>
            </a:endParaRPr>
          </a:p>
        </p:txBody>
      </p:sp>
      <p:sp>
        <p:nvSpPr>
          <p:cNvPr id="8" name="Slide Number Placeholder 7"/>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13" name="Picture 10">
            <a:extLst>
              <a:ext uri="{FF2B5EF4-FFF2-40B4-BE49-F238E27FC236}">
                <a16:creationId xmlns:a16="http://schemas.microsoft.com/office/drawing/2014/main" id="{B213262F-A090-4098-AE3D-4C56890E9378}"/>
              </a:ext>
            </a:extLst>
          </p:cNvPr>
          <p:cNvPicPr>
            <a:picLocks noChangeAspect="1" noChangeArrowheads="1" noCrop="1"/>
          </p:cNvPicPr>
          <p:nvPr/>
        </p:nvPicPr>
        <p:blipFill>
          <a:blip r:embed="rId2" cstate="print">
            <a:lum bright="12000" contrast="18000"/>
          </a:blip>
          <a:srcRect/>
          <a:stretch>
            <a:fillRect/>
          </a:stretch>
        </p:blipFill>
        <p:spPr bwMode="auto">
          <a:xfrm>
            <a:off x="10709094" y="105686"/>
            <a:ext cx="1390650" cy="762000"/>
          </a:xfrm>
          <a:prstGeom prst="rect">
            <a:avLst/>
          </a:prstGeom>
          <a:noFill/>
          <a:ln w="9525">
            <a:noFill/>
            <a:miter lim="800000"/>
            <a:headEnd/>
            <a:tailEnd/>
          </a:ln>
        </p:spPr>
      </p:pic>
      <p:graphicFrame>
        <p:nvGraphicFramePr>
          <p:cNvPr id="4" name="Table 4">
            <a:extLst>
              <a:ext uri="{FF2B5EF4-FFF2-40B4-BE49-F238E27FC236}">
                <a16:creationId xmlns:a16="http://schemas.microsoft.com/office/drawing/2014/main" id="{D4A6A2EA-336F-B0E1-462C-1BD6EF0B30CD}"/>
              </a:ext>
            </a:extLst>
          </p:cNvPr>
          <p:cNvGraphicFramePr>
            <a:graphicFrameLocks noGrp="1"/>
          </p:cNvGraphicFramePr>
          <p:nvPr>
            <p:extLst>
              <p:ext uri="{D42A27DB-BD31-4B8C-83A1-F6EECF244321}">
                <p14:modId xmlns:p14="http://schemas.microsoft.com/office/powerpoint/2010/main" val="674082645"/>
              </p:ext>
            </p:extLst>
          </p:nvPr>
        </p:nvGraphicFramePr>
        <p:xfrm>
          <a:off x="725256" y="2723702"/>
          <a:ext cx="5426674" cy="1676400"/>
        </p:xfrm>
        <a:graphic>
          <a:graphicData uri="http://schemas.openxmlformats.org/drawingml/2006/table">
            <a:tbl>
              <a:tblPr firstRow="1" bandRow="1">
                <a:tableStyleId>{16D9F66E-5EB9-4882-86FB-DCBF35E3C3E4}</a:tableStyleId>
              </a:tblPr>
              <a:tblGrid>
                <a:gridCol w="2713337">
                  <a:extLst>
                    <a:ext uri="{9D8B030D-6E8A-4147-A177-3AD203B41FA5}">
                      <a16:colId xmlns:a16="http://schemas.microsoft.com/office/drawing/2014/main" val="2858843073"/>
                    </a:ext>
                  </a:extLst>
                </a:gridCol>
                <a:gridCol w="2713337">
                  <a:extLst>
                    <a:ext uri="{9D8B030D-6E8A-4147-A177-3AD203B41FA5}">
                      <a16:colId xmlns:a16="http://schemas.microsoft.com/office/drawing/2014/main" val="1033577790"/>
                    </a:ext>
                  </a:extLst>
                </a:gridCol>
              </a:tblGrid>
              <a:tr h="213167">
                <a:tc>
                  <a:txBody>
                    <a:bodyPr/>
                    <a:lstStyle/>
                    <a:p>
                      <a:pPr algn="ctr"/>
                      <a:r>
                        <a:rPr lang="en-US" sz="1400" b="1" dirty="0">
                          <a:solidFill>
                            <a:schemeClr val="bg1"/>
                          </a:solidFill>
                          <a:latin typeface="Candara" panose="020E0502030303020204" pitchFamily="34" charset="0"/>
                        </a:rPr>
                        <a:t>Local</a:t>
                      </a:r>
                      <a:endParaRPr lang="en-GB" sz="1400" b="1" dirty="0">
                        <a:solidFill>
                          <a:schemeClr val="bg1"/>
                        </a:solidFill>
                        <a:latin typeface="Candara" panose="020E0502030303020204" pitchFamily="34" charset="0"/>
                      </a:endParaRPr>
                    </a:p>
                  </a:txBody>
                  <a:tcPr>
                    <a:solidFill>
                      <a:schemeClr val="accent6">
                        <a:lumMod val="50000"/>
                      </a:schemeClr>
                    </a:solidFill>
                  </a:tcPr>
                </a:tc>
                <a:tc>
                  <a:txBody>
                    <a:bodyPr/>
                    <a:lstStyle/>
                    <a:p>
                      <a:pPr algn="ctr"/>
                      <a:r>
                        <a:rPr lang="en-US" sz="1400" b="1" dirty="0">
                          <a:solidFill>
                            <a:schemeClr val="bg1"/>
                          </a:solidFill>
                          <a:latin typeface="Candara" panose="020E0502030303020204" pitchFamily="34" charset="0"/>
                        </a:rPr>
                        <a:t>Foreign</a:t>
                      </a:r>
                      <a:endParaRPr lang="en-GB" sz="1400" b="1" dirty="0">
                        <a:solidFill>
                          <a:schemeClr val="bg1"/>
                        </a:solidFill>
                        <a:latin typeface="Candara" panose="020E0502030303020204" pitchFamily="34" charset="0"/>
                      </a:endParaRPr>
                    </a:p>
                  </a:txBody>
                  <a:tcPr>
                    <a:solidFill>
                      <a:schemeClr val="accent6">
                        <a:lumMod val="50000"/>
                      </a:schemeClr>
                    </a:solidFill>
                  </a:tcPr>
                </a:tc>
                <a:extLst>
                  <a:ext uri="{0D108BD9-81ED-4DB2-BD59-A6C34878D82A}">
                    <a16:rowId xmlns:a16="http://schemas.microsoft.com/office/drawing/2014/main" val="870986657"/>
                  </a:ext>
                </a:extLst>
              </a:tr>
              <a:tr h="852668">
                <a:tc>
                  <a:txBody>
                    <a:bodyPr/>
                    <a:lstStyle/>
                    <a:p>
                      <a:pPr marL="285750" indent="-285750">
                        <a:buFont typeface="Arial" panose="020B0604020202020204" pitchFamily="34" charset="0"/>
                        <a:buChar char="•"/>
                      </a:pPr>
                      <a:r>
                        <a:rPr lang="en-US" sz="1400" dirty="0">
                          <a:latin typeface="Candara" panose="020E0502030303020204" pitchFamily="34" charset="0"/>
                        </a:rPr>
                        <a:t>FGN Bonds</a:t>
                      </a:r>
                      <a:endParaRPr lang="en-GB" sz="1400" dirty="0">
                        <a:latin typeface="Candara" panose="020E0502030303020204" pitchFamily="34" charset="0"/>
                      </a:endParaRPr>
                    </a:p>
                    <a:p>
                      <a:pPr marL="285750" indent="-285750">
                        <a:buFont typeface="Arial" panose="020B0604020202020204" pitchFamily="34" charset="0"/>
                        <a:buChar char="•"/>
                      </a:pPr>
                      <a:r>
                        <a:rPr lang="en-US" sz="1400" dirty="0">
                          <a:latin typeface="Candara" panose="020E0502030303020204" pitchFamily="34" charset="0"/>
                        </a:rPr>
                        <a:t>Nigerian Treasury Bills</a:t>
                      </a:r>
                      <a:endParaRPr lang="en-GB" sz="1400" dirty="0">
                        <a:latin typeface="Candara" panose="020E0502030303020204" pitchFamily="34" charset="0"/>
                      </a:endParaRPr>
                    </a:p>
                    <a:p>
                      <a:pPr marL="285750" indent="-285750">
                        <a:buFont typeface="Arial" panose="020B0604020202020204" pitchFamily="34" charset="0"/>
                        <a:buChar char="•"/>
                      </a:pPr>
                      <a:r>
                        <a:rPr lang="en-US" sz="1400" dirty="0">
                          <a:latin typeface="Candara" panose="020E0502030303020204" pitchFamily="34" charset="0"/>
                        </a:rPr>
                        <a:t>FGN Savings Bonds</a:t>
                      </a:r>
                      <a:endParaRPr lang="en-GB" sz="1400" dirty="0">
                        <a:latin typeface="Candara" panose="020E0502030303020204" pitchFamily="34" charset="0"/>
                      </a:endParaRPr>
                    </a:p>
                    <a:p>
                      <a:pPr marL="285750" indent="-285750">
                        <a:buFont typeface="Arial" panose="020B0604020202020204" pitchFamily="34" charset="0"/>
                        <a:buChar char="•"/>
                      </a:pPr>
                      <a:r>
                        <a:rPr lang="en-US" sz="1400" dirty="0">
                          <a:latin typeface="Candara" panose="020E0502030303020204" pitchFamily="34" charset="0"/>
                        </a:rPr>
                        <a:t>Sukuk</a:t>
                      </a:r>
                      <a:endParaRPr lang="en-GB" sz="1400" dirty="0">
                        <a:latin typeface="Candara" panose="020E0502030303020204" pitchFamily="34" charset="0"/>
                      </a:endParaRPr>
                    </a:p>
                    <a:p>
                      <a:pPr marL="285750" indent="-285750">
                        <a:buFont typeface="Arial" panose="020B0604020202020204" pitchFamily="34" charset="0"/>
                        <a:buChar char="•"/>
                      </a:pPr>
                      <a:r>
                        <a:rPr lang="en-US" sz="1400" dirty="0">
                          <a:latin typeface="Candara" panose="020E0502030303020204" pitchFamily="34" charset="0"/>
                        </a:rPr>
                        <a:t>Green Bonds</a:t>
                      </a:r>
                      <a:endParaRPr lang="en-GB" sz="1400" dirty="0">
                        <a:latin typeface="Candara" panose="020E0502030303020204" pitchFamily="34" charset="0"/>
                      </a:endParaRPr>
                    </a:p>
                    <a:p>
                      <a:pPr marL="285750" indent="-285750">
                        <a:buFont typeface="Arial" panose="020B0604020202020204" pitchFamily="34" charset="0"/>
                        <a:buChar char="•"/>
                      </a:pPr>
                      <a:r>
                        <a:rPr lang="en-US" sz="1400" dirty="0">
                          <a:latin typeface="Candara" panose="020E0502030303020204" pitchFamily="34" charset="0"/>
                        </a:rPr>
                        <a:t>Promissory Notes</a:t>
                      </a:r>
                      <a:r>
                        <a:rPr lang="en-US" sz="1400" dirty="0">
                          <a:solidFill>
                            <a:srgbClr val="C00000"/>
                          </a:solidFill>
                          <a:latin typeface="Candara" panose="020E0502030303020204" pitchFamily="34" charset="0"/>
                        </a:rPr>
                        <a:t>*</a:t>
                      </a:r>
                      <a:endParaRPr lang="en-GB" sz="1400" dirty="0">
                        <a:solidFill>
                          <a:srgbClr val="C00000"/>
                        </a:solidFill>
                        <a:latin typeface="Candara" panose="020E0502030303020204" pitchFamily="34" charset="0"/>
                      </a:endParaRPr>
                    </a:p>
                  </a:txBody>
                  <a:tcPr>
                    <a:solidFill>
                      <a:schemeClr val="bg1"/>
                    </a:solidFill>
                  </a:tcPr>
                </a:tc>
                <a:tc>
                  <a:txBody>
                    <a:bodyPr/>
                    <a:lstStyle/>
                    <a:p>
                      <a:pPr marL="285750" indent="-285750">
                        <a:buFont typeface="Arial" panose="020B0604020202020204" pitchFamily="34" charset="0"/>
                        <a:buChar char="•"/>
                      </a:pPr>
                      <a:r>
                        <a:rPr lang="en-US" sz="1400" dirty="0">
                          <a:latin typeface="Candara" panose="020E0502030303020204" pitchFamily="34" charset="0"/>
                        </a:rPr>
                        <a:t>Eurobonds</a:t>
                      </a:r>
                      <a:endParaRPr lang="en-GB" sz="1400" dirty="0">
                        <a:latin typeface="Candara" panose="020E0502030303020204" pitchFamily="34" charset="0"/>
                      </a:endParaRPr>
                    </a:p>
                    <a:p>
                      <a:pPr marL="285750" indent="-285750">
                        <a:buFont typeface="Arial" panose="020B0604020202020204" pitchFamily="34" charset="0"/>
                        <a:buChar char="•"/>
                      </a:pPr>
                      <a:r>
                        <a:rPr lang="en-US" sz="1400" dirty="0">
                          <a:latin typeface="Candara" panose="020E0502030303020204" pitchFamily="34" charset="0"/>
                        </a:rPr>
                        <a:t>Diaspora Bond</a:t>
                      </a:r>
                      <a:endParaRPr lang="en-GB" sz="1400" dirty="0">
                        <a:latin typeface="Candara" panose="020E0502030303020204" pitchFamily="34" charset="0"/>
                      </a:endParaRPr>
                    </a:p>
                    <a:p>
                      <a:pPr marL="285750" indent="-285750">
                        <a:buFont typeface="Arial" panose="020B0604020202020204" pitchFamily="34" charset="0"/>
                        <a:buChar char="•"/>
                      </a:pPr>
                      <a:r>
                        <a:rPr lang="en-US" sz="1400" dirty="0">
                          <a:latin typeface="Candara" panose="020E0502030303020204" pitchFamily="34" charset="0"/>
                        </a:rPr>
                        <a:t>Promissory Notes</a:t>
                      </a:r>
                      <a:endParaRPr lang="en-GB" sz="1400" dirty="0">
                        <a:latin typeface="Candara" panose="020E0502030303020204" pitchFamily="34" charset="0"/>
                      </a:endParaRPr>
                    </a:p>
                  </a:txBody>
                  <a:tcPr>
                    <a:solidFill>
                      <a:schemeClr val="bg1"/>
                    </a:solidFill>
                  </a:tcPr>
                </a:tc>
                <a:extLst>
                  <a:ext uri="{0D108BD9-81ED-4DB2-BD59-A6C34878D82A}">
                    <a16:rowId xmlns:a16="http://schemas.microsoft.com/office/drawing/2014/main" val="14318980"/>
                  </a:ext>
                </a:extLst>
              </a:tr>
            </a:tbl>
          </a:graphicData>
        </a:graphic>
      </p:graphicFrame>
      <p:grpSp>
        <p:nvGrpSpPr>
          <p:cNvPr id="12" name="Group 11">
            <a:extLst>
              <a:ext uri="{FF2B5EF4-FFF2-40B4-BE49-F238E27FC236}">
                <a16:creationId xmlns:a16="http://schemas.microsoft.com/office/drawing/2014/main" id="{091C3217-5812-35EC-AE3B-AD2D7AFB75F8}"/>
              </a:ext>
            </a:extLst>
          </p:cNvPr>
          <p:cNvGrpSpPr/>
          <p:nvPr/>
        </p:nvGrpSpPr>
        <p:grpSpPr>
          <a:xfrm>
            <a:off x="284637" y="314926"/>
            <a:ext cx="2784294" cy="1105517"/>
            <a:chOff x="1219200" y="94429"/>
            <a:chExt cx="3048000" cy="1459690"/>
          </a:xfrm>
        </p:grpSpPr>
        <p:pic>
          <p:nvPicPr>
            <p:cNvPr id="14" name="Picture 13" descr="Nigeria_coa">
              <a:extLst>
                <a:ext uri="{FF2B5EF4-FFF2-40B4-BE49-F238E27FC236}">
                  <a16:creationId xmlns:a16="http://schemas.microsoft.com/office/drawing/2014/main" id="{D414C13B-F146-A920-EFB5-58DF999D29F9}"/>
                </a:ext>
              </a:extLst>
            </p:cNvPr>
            <p:cNvPicPr>
              <a:picLocks noChangeAspect="1" noChangeArrowheads="1"/>
            </p:cNvPicPr>
            <p:nvPr/>
          </p:nvPicPr>
          <p:blipFill>
            <a:blip r:embed="rId4" cstate="print"/>
            <a:srcRect/>
            <a:stretch>
              <a:fillRect/>
            </a:stretch>
          </p:blipFill>
          <p:spPr bwMode="auto">
            <a:xfrm>
              <a:off x="2396986" y="94429"/>
              <a:ext cx="692426" cy="750888"/>
            </a:xfrm>
            <a:prstGeom prst="rect">
              <a:avLst/>
            </a:prstGeom>
            <a:noFill/>
            <a:ln w="9525">
              <a:noFill/>
              <a:miter lim="800000"/>
              <a:headEnd/>
              <a:tailEnd/>
            </a:ln>
          </p:spPr>
        </p:pic>
        <p:sp>
          <p:nvSpPr>
            <p:cNvPr id="15" name="TextBox 7">
              <a:extLst>
                <a:ext uri="{FF2B5EF4-FFF2-40B4-BE49-F238E27FC236}">
                  <a16:creationId xmlns:a16="http://schemas.microsoft.com/office/drawing/2014/main" id="{7D4813E9-1E53-5DD8-0817-74149A2CA41A}"/>
                </a:ext>
              </a:extLst>
            </p:cNvPr>
            <p:cNvSpPr txBox="1">
              <a:spLocks noChangeArrowheads="1"/>
            </p:cNvSpPr>
            <p:nvPr/>
          </p:nvSpPr>
          <p:spPr bwMode="auto">
            <a:xfrm>
              <a:off x="1219200" y="741362"/>
              <a:ext cx="3048000" cy="812757"/>
            </a:xfrm>
            <a:prstGeom prst="rect">
              <a:avLst/>
            </a:prstGeom>
            <a:noFill/>
            <a:ln w="9525">
              <a:noFill/>
              <a:miter lim="800000"/>
              <a:headEnd/>
              <a:tailEnd/>
            </a:ln>
          </p:spPr>
          <p:txBody>
            <a:bodyPr>
              <a:spAutoFit/>
            </a:bodyPr>
            <a:lstStyle/>
            <a:p>
              <a:pPr algn="ctr"/>
              <a:r>
                <a:rPr lang="en-US" sz="1100" b="1" dirty="0">
                  <a:latin typeface="Arial Narrow" panose="020B0606020202030204" pitchFamily="34" charset="0"/>
                  <a:ea typeface="Tahoma" pitchFamily="34" charset="0"/>
                  <a:cs typeface="Tahoma" pitchFamily="34" charset="0"/>
                </a:rPr>
                <a:t>DEBT MANAGEMENT OFFICE</a:t>
              </a:r>
              <a:endParaRPr lang="en-US" sz="1100" b="1" u="sng" dirty="0">
                <a:latin typeface="Arial Narrow" panose="020B0606020202030204" pitchFamily="34" charset="0"/>
                <a:ea typeface="Tahoma" pitchFamily="34" charset="0"/>
                <a:cs typeface="Tahoma" pitchFamily="34" charset="0"/>
              </a:endParaRPr>
            </a:p>
            <a:p>
              <a:pPr algn="ctr"/>
              <a:r>
                <a:rPr lang="en-US" sz="1000" b="1" dirty="0">
                  <a:latin typeface="Times New Roman" panose="02020603050405020304" pitchFamily="18" charset="0"/>
                  <a:ea typeface="Tahoma" pitchFamily="34" charset="0"/>
                  <a:cs typeface="Times New Roman" panose="02020603050405020304" pitchFamily="18" charset="0"/>
                </a:rPr>
                <a:t>NIGERIA</a:t>
              </a:r>
              <a:endParaRPr lang="en-US" sz="1000" dirty="0">
                <a:latin typeface="Times New Roman" panose="02020603050405020304" pitchFamily="18" charset="0"/>
                <a:ea typeface="Tahoma" pitchFamily="34" charset="0"/>
                <a:cs typeface="Times New Roman" panose="02020603050405020304" pitchFamily="18" charset="0"/>
              </a:endParaRPr>
            </a:p>
            <a:p>
              <a:endParaRPr lang="en-US" sz="1300" dirty="0">
                <a:latin typeface="Calibri" pitchFamily="34" charset="0"/>
              </a:endParaRPr>
            </a:p>
          </p:txBody>
        </p:sp>
      </p:grpSp>
    </p:spTree>
    <p:extLst>
      <p:ext uri="{BB962C8B-B14F-4D97-AF65-F5344CB8AC3E}">
        <p14:creationId xmlns:p14="http://schemas.microsoft.com/office/powerpoint/2010/main" val="4215553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608" y="1021968"/>
            <a:ext cx="9597727" cy="716318"/>
          </a:xfrm>
        </p:spPr>
        <p:txBody>
          <a:bodyPr vert="horz" lIns="91440" tIns="45720" rIns="91440" bIns="45720" rtlCol="0" anchor="ctr">
            <a:normAutofit/>
          </a:bodyPr>
          <a:lstStyle/>
          <a:p>
            <a:pPr algn="ctr"/>
            <a:r>
              <a:rPr lang="en-US" sz="2800" b="1" dirty="0">
                <a:solidFill>
                  <a:srgbClr val="00B050"/>
                </a:solidFill>
                <a:latin typeface="Candara" panose="020E0502030303020204" pitchFamily="34" charset="0"/>
              </a:rPr>
              <a:t>Government Borrowing: Loans</a:t>
            </a:r>
            <a:endParaRPr lang="en-GB" sz="2800" b="1" dirty="0">
              <a:solidFill>
                <a:srgbClr val="00B050"/>
              </a:solidFill>
              <a:latin typeface="Candara" panose="020E0502030303020204" pitchFamily="34" charset="0"/>
            </a:endParaRPr>
          </a:p>
        </p:txBody>
      </p:sp>
      <p:sp>
        <p:nvSpPr>
          <p:cNvPr id="3" name="Content Placeholder 2"/>
          <p:cNvSpPr>
            <a:spLocks noGrp="1"/>
          </p:cNvSpPr>
          <p:nvPr>
            <p:ph idx="1"/>
          </p:nvPr>
        </p:nvSpPr>
        <p:spPr>
          <a:xfrm>
            <a:off x="742950" y="1990894"/>
            <a:ext cx="10448322" cy="4112848"/>
          </a:xfrm>
        </p:spPr>
        <p:txBody>
          <a:bodyPr vert="horz" lIns="91440" tIns="45720" rIns="91440" bIns="45720" rtlCol="0">
            <a:normAutofit/>
          </a:bodyPr>
          <a:lstStyle/>
          <a:p>
            <a:pPr algn="just">
              <a:lnSpc>
                <a:spcPct val="160000"/>
              </a:lnSpc>
              <a:buFont typeface="Wingdings" panose="05000000000000000000" pitchFamily="2" charset="2"/>
              <a:buChar char="q"/>
            </a:pPr>
            <a:r>
              <a:rPr lang="en-GB" sz="1800" dirty="0">
                <a:latin typeface="Candara" panose="020E0502030303020204" pitchFamily="34" charset="0"/>
              </a:rPr>
              <a:t>The FGN also raises funds in the form of Loans from multilateral lenders namely: the World Bank, International Monetary Fund, and the African Development Bank, amongst others as well as bilateral lenders – China, Germany, etc.</a:t>
            </a:r>
          </a:p>
          <a:p>
            <a:pPr algn="just">
              <a:lnSpc>
                <a:spcPct val="160000"/>
              </a:lnSpc>
              <a:buFont typeface="Wingdings" panose="05000000000000000000" pitchFamily="2" charset="2"/>
              <a:buChar char="q"/>
            </a:pPr>
            <a:r>
              <a:rPr lang="en-GB" sz="1800" dirty="0">
                <a:latin typeface="Candara" panose="020E0502030303020204" pitchFamily="34" charset="0"/>
              </a:rPr>
              <a:t>These Loans are usually tied to physical projects or reforms and policy initiative projects. In the specific case of financing infrastructure, the borrowings improve infrastructure (rail, roads, airports) which make Nigeria an attractive investment destination for FDIs.</a:t>
            </a:r>
          </a:p>
        </p:txBody>
      </p:sp>
      <p:sp>
        <p:nvSpPr>
          <p:cNvPr id="8" name="Slide Number Placeholder 7"/>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13" name="Picture 10">
            <a:extLst>
              <a:ext uri="{FF2B5EF4-FFF2-40B4-BE49-F238E27FC236}">
                <a16:creationId xmlns:a16="http://schemas.microsoft.com/office/drawing/2014/main" id="{B213262F-A090-4098-AE3D-4C56890E9378}"/>
              </a:ext>
            </a:extLst>
          </p:cNvPr>
          <p:cNvPicPr>
            <a:picLocks noChangeAspect="1" noChangeArrowheads="1" noCrop="1"/>
          </p:cNvPicPr>
          <p:nvPr/>
        </p:nvPicPr>
        <p:blipFill>
          <a:blip r:embed="rId2" cstate="print">
            <a:lum bright="12000" contrast="18000"/>
          </a:blip>
          <a:srcRect/>
          <a:stretch>
            <a:fillRect/>
          </a:stretch>
        </p:blipFill>
        <p:spPr bwMode="auto">
          <a:xfrm>
            <a:off x="10709094" y="105686"/>
            <a:ext cx="1390650" cy="762000"/>
          </a:xfrm>
          <a:prstGeom prst="rect">
            <a:avLst/>
          </a:prstGeom>
          <a:noFill/>
          <a:ln w="9525">
            <a:noFill/>
            <a:miter lim="800000"/>
            <a:headEnd/>
            <a:tailEnd/>
          </a:ln>
        </p:spPr>
      </p:pic>
      <p:grpSp>
        <p:nvGrpSpPr>
          <p:cNvPr id="16" name="Group 15">
            <a:extLst>
              <a:ext uri="{FF2B5EF4-FFF2-40B4-BE49-F238E27FC236}">
                <a16:creationId xmlns:a16="http://schemas.microsoft.com/office/drawing/2014/main" id="{BD6E0E21-DA93-1581-9262-C4C2B9E6EF0A}"/>
              </a:ext>
            </a:extLst>
          </p:cNvPr>
          <p:cNvGrpSpPr/>
          <p:nvPr/>
        </p:nvGrpSpPr>
        <p:grpSpPr>
          <a:xfrm>
            <a:off x="92256" y="119492"/>
            <a:ext cx="2784294" cy="1105517"/>
            <a:chOff x="1219200" y="94429"/>
            <a:chExt cx="3048000" cy="1459690"/>
          </a:xfrm>
        </p:grpSpPr>
        <p:pic>
          <p:nvPicPr>
            <p:cNvPr id="17" name="Picture 16" descr="Nigeria_coa">
              <a:extLst>
                <a:ext uri="{FF2B5EF4-FFF2-40B4-BE49-F238E27FC236}">
                  <a16:creationId xmlns:a16="http://schemas.microsoft.com/office/drawing/2014/main" id="{E51863D3-F901-0DF1-2B61-7D736A6DE587}"/>
                </a:ext>
              </a:extLst>
            </p:cNvPr>
            <p:cNvPicPr>
              <a:picLocks noChangeAspect="1" noChangeArrowheads="1"/>
            </p:cNvPicPr>
            <p:nvPr/>
          </p:nvPicPr>
          <p:blipFill>
            <a:blip r:embed="rId4" cstate="print"/>
            <a:srcRect/>
            <a:stretch>
              <a:fillRect/>
            </a:stretch>
          </p:blipFill>
          <p:spPr bwMode="auto">
            <a:xfrm>
              <a:off x="2396986" y="94429"/>
              <a:ext cx="692426" cy="750888"/>
            </a:xfrm>
            <a:prstGeom prst="rect">
              <a:avLst/>
            </a:prstGeom>
            <a:noFill/>
            <a:ln w="9525">
              <a:noFill/>
              <a:miter lim="800000"/>
              <a:headEnd/>
              <a:tailEnd/>
            </a:ln>
          </p:spPr>
        </p:pic>
        <p:sp>
          <p:nvSpPr>
            <p:cNvPr id="18" name="TextBox 7">
              <a:extLst>
                <a:ext uri="{FF2B5EF4-FFF2-40B4-BE49-F238E27FC236}">
                  <a16:creationId xmlns:a16="http://schemas.microsoft.com/office/drawing/2014/main" id="{AC5CDE30-6BD1-FD71-758D-E8207E63B951}"/>
                </a:ext>
              </a:extLst>
            </p:cNvPr>
            <p:cNvSpPr txBox="1">
              <a:spLocks noChangeArrowheads="1"/>
            </p:cNvSpPr>
            <p:nvPr/>
          </p:nvSpPr>
          <p:spPr bwMode="auto">
            <a:xfrm>
              <a:off x="1219200" y="741362"/>
              <a:ext cx="3048000" cy="812757"/>
            </a:xfrm>
            <a:prstGeom prst="rect">
              <a:avLst/>
            </a:prstGeom>
            <a:noFill/>
            <a:ln w="9525">
              <a:noFill/>
              <a:miter lim="800000"/>
              <a:headEnd/>
              <a:tailEnd/>
            </a:ln>
          </p:spPr>
          <p:txBody>
            <a:bodyPr>
              <a:spAutoFit/>
            </a:bodyPr>
            <a:lstStyle/>
            <a:p>
              <a:pPr algn="ctr"/>
              <a:r>
                <a:rPr lang="en-US" sz="1100" b="1" dirty="0">
                  <a:latin typeface="Arial Narrow" panose="020B0606020202030204" pitchFamily="34" charset="0"/>
                  <a:ea typeface="Tahoma" pitchFamily="34" charset="0"/>
                  <a:cs typeface="Tahoma" pitchFamily="34" charset="0"/>
                </a:rPr>
                <a:t>DEBT MANAGEMENT OFFICE</a:t>
              </a:r>
              <a:endParaRPr lang="en-US" sz="1100" b="1" u="sng" dirty="0">
                <a:latin typeface="Arial Narrow" panose="020B0606020202030204" pitchFamily="34" charset="0"/>
                <a:ea typeface="Tahoma" pitchFamily="34" charset="0"/>
                <a:cs typeface="Tahoma" pitchFamily="34" charset="0"/>
              </a:endParaRPr>
            </a:p>
            <a:p>
              <a:pPr algn="ctr"/>
              <a:r>
                <a:rPr lang="en-US" sz="1000" b="1" dirty="0">
                  <a:latin typeface="Times New Roman" panose="02020603050405020304" pitchFamily="18" charset="0"/>
                  <a:ea typeface="Tahoma" pitchFamily="34" charset="0"/>
                  <a:cs typeface="Times New Roman" panose="02020603050405020304" pitchFamily="18" charset="0"/>
                </a:rPr>
                <a:t>NIGERIA</a:t>
              </a:r>
              <a:endParaRPr lang="en-US" sz="1000" dirty="0">
                <a:latin typeface="Times New Roman" panose="02020603050405020304" pitchFamily="18" charset="0"/>
                <a:ea typeface="Tahoma" pitchFamily="34" charset="0"/>
                <a:cs typeface="Times New Roman" panose="02020603050405020304" pitchFamily="18" charset="0"/>
              </a:endParaRPr>
            </a:p>
            <a:p>
              <a:endParaRPr lang="en-US" sz="1300" dirty="0">
                <a:latin typeface="Calibri" pitchFamily="34" charset="0"/>
              </a:endParaRPr>
            </a:p>
          </p:txBody>
        </p:sp>
      </p:grpSp>
    </p:spTree>
    <p:extLst>
      <p:ext uri="{BB962C8B-B14F-4D97-AF65-F5344CB8AC3E}">
        <p14:creationId xmlns:p14="http://schemas.microsoft.com/office/powerpoint/2010/main" val="4238919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249" y="1049979"/>
            <a:ext cx="8911687" cy="716318"/>
          </a:xfrm>
        </p:spPr>
        <p:txBody>
          <a:bodyPr vert="horz" lIns="91440" tIns="45720" rIns="91440" bIns="45720" rtlCol="0" anchor="ctr">
            <a:normAutofit/>
          </a:bodyPr>
          <a:lstStyle/>
          <a:p>
            <a:pPr algn="ctr"/>
            <a:r>
              <a:rPr lang="en-US" sz="2800" b="1" dirty="0">
                <a:solidFill>
                  <a:srgbClr val="00B050"/>
                </a:solidFill>
                <a:latin typeface="Candara" panose="020E0502030303020204" pitchFamily="34" charset="0"/>
              </a:rPr>
              <a:t>Some Last Points</a:t>
            </a:r>
            <a:endParaRPr lang="en-GB" sz="2800" b="1" dirty="0">
              <a:solidFill>
                <a:srgbClr val="00B050"/>
              </a:solidFill>
              <a:latin typeface="Candara" panose="020E0502030303020204" pitchFamily="34" charset="0"/>
            </a:endParaRPr>
          </a:p>
        </p:txBody>
      </p:sp>
      <p:sp>
        <p:nvSpPr>
          <p:cNvPr id="3" name="Content Placeholder 2"/>
          <p:cNvSpPr>
            <a:spLocks noGrp="1"/>
          </p:cNvSpPr>
          <p:nvPr>
            <p:ph idx="1"/>
          </p:nvPr>
        </p:nvSpPr>
        <p:spPr>
          <a:xfrm>
            <a:off x="838200" y="1945759"/>
            <a:ext cx="10448322" cy="4616966"/>
          </a:xfrm>
        </p:spPr>
        <p:txBody>
          <a:bodyPr>
            <a:noAutofit/>
          </a:bodyPr>
          <a:lstStyle/>
          <a:p>
            <a:pPr algn="just">
              <a:lnSpc>
                <a:spcPct val="150000"/>
              </a:lnSpc>
              <a:buFont typeface="Wingdings" panose="05000000000000000000" pitchFamily="2" charset="2"/>
              <a:buChar char="q"/>
            </a:pPr>
            <a:r>
              <a:rPr lang="en-GB" sz="1800" dirty="0">
                <a:latin typeface="Candara" panose="020E0502030303020204" pitchFamily="34" charset="0"/>
              </a:rPr>
              <a:t> The FGN borrowing activities contribute to FPIs and FDIs in the local market. FGN securities issuance activities contribute directly to attracting FPIs not only for FGN securities but other securities issued in Nigeria.</a:t>
            </a:r>
          </a:p>
          <a:p>
            <a:pPr algn="just">
              <a:lnSpc>
                <a:spcPct val="150000"/>
              </a:lnSpc>
              <a:buFont typeface="Wingdings" panose="05000000000000000000" pitchFamily="2" charset="2"/>
              <a:buChar char="q"/>
            </a:pPr>
            <a:r>
              <a:rPr lang="en-GB" sz="1800" dirty="0">
                <a:latin typeface="Candara" panose="020E0502030303020204" pitchFamily="34" charset="0"/>
              </a:rPr>
              <a:t> The use of proceeds of borrowing through the issuance of securities in the local and international markets as well as Loans form various lenders for improvement in infrastructure should ordinarily attract FPIs and FDIs as Nigeria becomes a good place to do business.</a:t>
            </a:r>
          </a:p>
          <a:p>
            <a:pPr algn="just">
              <a:lnSpc>
                <a:spcPct val="150000"/>
              </a:lnSpc>
              <a:buFont typeface="Wingdings" panose="05000000000000000000" pitchFamily="2" charset="2"/>
              <a:buChar char="q"/>
            </a:pPr>
            <a:r>
              <a:rPr lang="en-GB" sz="1800" dirty="0">
                <a:latin typeface="Candara" panose="020E0502030303020204" pitchFamily="34" charset="0"/>
              </a:rPr>
              <a:t>Not withstanding, policy measures such as Foreign Exchange, ease of doing business and security challenges have to be appropriate to attract FPIs and FDIs.</a:t>
            </a:r>
          </a:p>
          <a:p>
            <a:pPr algn="just">
              <a:lnSpc>
                <a:spcPct val="150000"/>
              </a:lnSpc>
              <a:buFont typeface="Wingdings" panose="05000000000000000000" pitchFamily="2" charset="2"/>
              <a:buChar char="q"/>
            </a:pPr>
            <a:endParaRPr lang="en-GB" sz="1800" dirty="0">
              <a:latin typeface="Candara" panose="020E0502030303020204" pitchFamily="34" charset="0"/>
            </a:endParaRPr>
          </a:p>
          <a:p>
            <a:pPr algn="just">
              <a:lnSpc>
                <a:spcPct val="150000"/>
              </a:lnSpc>
              <a:buFont typeface="Wingdings" panose="05000000000000000000" pitchFamily="2" charset="2"/>
              <a:buChar char="q"/>
            </a:pPr>
            <a:endParaRPr lang="en-GB" sz="1800" dirty="0">
              <a:latin typeface="Candara" panose="020E0502030303020204" pitchFamily="34" charset="0"/>
            </a:endParaRPr>
          </a:p>
          <a:p>
            <a:pPr marL="0" indent="0" algn="just">
              <a:lnSpc>
                <a:spcPct val="150000"/>
              </a:lnSpc>
              <a:buNone/>
            </a:pPr>
            <a:endParaRPr lang="en-GB" sz="1800" dirty="0">
              <a:latin typeface="Candara" panose="020E0502030303020204" pitchFamily="34" charset="0"/>
            </a:endParaRPr>
          </a:p>
          <a:p>
            <a:pPr marL="0" indent="0" algn="just">
              <a:lnSpc>
                <a:spcPct val="150000"/>
              </a:lnSpc>
              <a:buNone/>
            </a:pPr>
            <a:endParaRPr lang="en-GB" sz="1800" dirty="0">
              <a:latin typeface="Candara" panose="020E0502030303020204" pitchFamily="34" charset="0"/>
            </a:endParaRPr>
          </a:p>
          <a:p>
            <a:pPr marL="0" indent="0" algn="just">
              <a:lnSpc>
                <a:spcPct val="150000"/>
              </a:lnSpc>
              <a:buNone/>
            </a:pPr>
            <a:endParaRPr lang="en-GB" sz="1800" dirty="0">
              <a:latin typeface="Candara" panose="020E0502030303020204" pitchFamily="34" charset="0"/>
            </a:endParaRPr>
          </a:p>
          <a:p>
            <a:pPr marL="0" indent="0" algn="just">
              <a:lnSpc>
                <a:spcPct val="150000"/>
              </a:lnSpc>
              <a:buNone/>
            </a:pPr>
            <a:r>
              <a:rPr lang="en-GB" sz="1800" dirty="0">
                <a:latin typeface="Candara" panose="020E0502030303020204" pitchFamily="34" charset="0"/>
              </a:rPr>
              <a:t>	</a:t>
            </a:r>
          </a:p>
          <a:p>
            <a:pPr marL="0" indent="0" algn="just">
              <a:lnSpc>
                <a:spcPct val="150000"/>
              </a:lnSpc>
              <a:buNone/>
            </a:pPr>
            <a:endParaRPr lang="en-GB" sz="1800" dirty="0">
              <a:latin typeface="Candara" panose="020E0502030303020204" pitchFamily="34" charset="0"/>
            </a:endParaRPr>
          </a:p>
          <a:p>
            <a:pPr algn="just">
              <a:lnSpc>
                <a:spcPct val="150000"/>
              </a:lnSpc>
              <a:buFont typeface="Wingdings" panose="05000000000000000000" pitchFamily="2" charset="2"/>
              <a:buChar char="q"/>
            </a:pPr>
            <a:endParaRPr lang="en-GB" sz="1800" dirty="0">
              <a:latin typeface="Candara" panose="020E0502030303020204" pitchFamily="34" charset="0"/>
            </a:endParaRPr>
          </a:p>
        </p:txBody>
      </p:sp>
      <p:sp>
        <p:nvSpPr>
          <p:cNvPr id="8" name="Slide Number Placeholder 7"/>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13" name="Picture 10">
            <a:extLst>
              <a:ext uri="{FF2B5EF4-FFF2-40B4-BE49-F238E27FC236}">
                <a16:creationId xmlns:a16="http://schemas.microsoft.com/office/drawing/2014/main" id="{B213262F-A090-4098-AE3D-4C56890E9378}"/>
              </a:ext>
            </a:extLst>
          </p:cNvPr>
          <p:cNvPicPr>
            <a:picLocks noChangeAspect="1" noChangeArrowheads="1" noCrop="1"/>
          </p:cNvPicPr>
          <p:nvPr/>
        </p:nvPicPr>
        <p:blipFill>
          <a:blip r:embed="rId2" cstate="print">
            <a:lum bright="12000" contrast="18000"/>
          </a:blip>
          <a:srcRect/>
          <a:stretch>
            <a:fillRect/>
          </a:stretch>
        </p:blipFill>
        <p:spPr bwMode="auto">
          <a:xfrm>
            <a:off x="10709094" y="105686"/>
            <a:ext cx="1390650" cy="762000"/>
          </a:xfrm>
          <a:prstGeom prst="rect">
            <a:avLst/>
          </a:prstGeom>
          <a:noFill/>
          <a:ln w="9525">
            <a:noFill/>
            <a:miter lim="800000"/>
            <a:headEnd/>
            <a:tailEnd/>
          </a:ln>
        </p:spPr>
      </p:pic>
      <p:grpSp>
        <p:nvGrpSpPr>
          <p:cNvPr id="16" name="Group 15">
            <a:extLst>
              <a:ext uri="{FF2B5EF4-FFF2-40B4-BE49-F238E27FC236}">
                <a16:creationId xmlns:a16="http://schemas.microsoft.com/office/drawing/2014/main" id="{3911B471-7BA9-6708-DD6F-606EEDB0574B}"/>
              </a:ext>
            </a:extLst>
          </p:cNvPr>
          <p:cNvGrpSpPr/>
          <p:nvPr/>
        </p:nvGrpSpPr>
        <p:grpSpPr>
          <a:xfrm>
            <a:off x="92256" y="119492"/>
            <a:ext cx="2784294" cy="1105517"/>
            <a:chOff x="1219200" y="94429"/>
            <a:chExt cx="3048000" cy="1459690"/>
          </a:xfrm>
        </p:grpSpPr>
        <p:pic>
          <p:nvPicPr>
            <p:cNvPr id="17" name="Picture 16" descr="Nigeria_coa">
              <a:extLst>
                <a:ext uri="{FF2B5EF4-FFF2-40B4-BE49-F238E27FC236}">
                  <a16:creationId xmlns:a16="http://schemas.microsoft.com/office/drawing/2014/main" id="{290A232F-4BE9-8E73-3B63-26A81736E48F}"/>
                </a:ext>
              </a:extLst>
            </p:cNvPr>
            <p:cNvPicPr>
              <a:picLocks noChangeAspect="1" noChangeArrowheads="1"/>
            </p:cNvPicPr>
            <p:nvPr/>
          </p:nvPicPr>
          <p:blipFill>
            <a:blip r:embed="rId4" cstate="print"/>
            <a:srcRect/>
            <a:stretch>
              <a:fillRect/>
            </a:stretch>
          </p:blipFill>
          <p:spPr bwMode="auto">
            <a:xfrm>
              <a:off x="2396986" y="94429"/>
              <a:ext cx="692426" cy="750888"/>
            </a:xfrm>
            <a:prstGeom prst="rect">
              <a:avLst/>
            </a:prstGeom>
            <a:noFill/>
            <a:ln w="9525">
              <a:noFill/>
              <a:miter lim="800000"/>
              <a:headEnd/>
              <a:tailEnd/>
            </a:ln>
          </p:spPr>
        </p:pic>
        <p:sp>
          <p:nvSpPr>
            <p:cNvPr id="18" name="TextBox 7">
              <a:extLst>
                <a:ext uri="{FF2B5EF4-FFF2-40B4-BE49-F238E27FC236}">
                  <a16:creationId xmlns:a16="http://schemas.microsoft.com/office/drawing/2014/main" id="{6DDB3326-9DF7-D8DB-3CA1-E5A9E4320A2E}"/>
                </a:ext>
              </a:extLst>
            </p:cNvPr>
            <p:cNvSpPr txBox="1">
              <a:spLocks noChangeArrowheads="1"/>
            </p:cNvSpPr>
            <p:nvPr/>
          </p:nvSpPr>
          <p:spPr bwMode="auto">
            <a:xfrm>
              <a:off x="1219200" y="741362"/>
              <a:ext cx="3048000" cy="812757"/>
            </a:xfrm>
            <a:prstGeom prst="rect">
              <a:avLst/>
            </a:prstGeom>
            <a:noFill/>
            <a:ln w="9525">
              <a:noFill/>
              <a:miter lim="800000"/>
              <a:headEnd/>
              <a:tailEnd/>
            </a:ln>
          </p:spPr>
          <p:txBody>
            <a:bodyPr>
              <a:spAutoFit/>
            </a:bodyPr>
            <a:lstStyle/>
            <a:p>
              <a:pPr algn="ctr"/>
              <a:r>
                <a:rPr lang="en-US" sz="1100" b="1" dirty="0">
                  <a:latin typeface="Arial Narrow" panose="020B0606020202030204" pitchFamily="34" charset="0"/>
                  <a:ea typeface="Tahoma" pitchFamily="34" charset="0"/>
                  <a:cs typeface="Tahoma" pitchFamily="34" charset="0"/>
                </a:rPr>
                <a:t>DEBT MANAGEMENT OFFICE</a:t>
              </a:r>
              <a:endParaRPr lang="en-US" sz="1100" b="1" u="sng" dirty="0">
                <a:latin typeface="Arial Narrow" panose="020B0606020202030204" pitchFamily="34" charset="0"/>
                <a:ea typeface="Tahoma" pitchFamily="34" charset="0"/>
                <a:cs typeface="Tahoma" pitchFamily="34" charset="0"/>
              </a:endParaRPr>
            </a:p>
            <a:p>
              <a:pPr algn="ctr"/>
              <a:r>
                <a:rPr lang="en-US" sz="1000" b="1" dirty="0">
                  <a:latin typeface="Times New Roman" panose="02020603050405020304" pitchFamily="18" charset="0"/>
                  <a:ea typeface="Tahoma" pitchFamily="34" charset="0"/>
                  <a:cs typeface="Times New Roman" panose="02020603050405020304" pitchFamily="18" charset="0"/>
                </a:rPr>
                <a:t>NIGERIA</a:t>
              </a:r>
              <a:endParaRPr lang="en-US" sz="1000" dirty="0">
                <a:latin typeface="Times New Roman" panose="02020603050405020304" pitchFamily="18" charset="0"/>
                <a:ea typeface="Tahoma" pitchFamily="34" charset="0"/>
                <a:cs typeface="Times New Roman" panose="02020603050405020304" pitchFamily="18" charset="0"/>
              </a:endParaRPr>
            </a:p>
            <a:p>
              <a:endParaRPr lang="en-US" sz="1300" dirty="0">
                <a:latin typeface="Calibri" pitchFamily="34" charset="0"/>
              </a:endParaRPr>
            </a:p>
          </p:txBody>
        </p:sp>
      </p:grpSp>
    </p:spTree>
    <p:extLst>
      <p:ext uri="{BB962C8B-B14F-4D97-AF65-F5344CB8AC3E}">
        <p14:creationId xmlns:p14="http://schemas.microsoft.com/office/powerpoint/2010/main" val="2456877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8711132-11E5-41B0-8E93-5CEB26D3B291}"/>
              </a:ext>
            </a:extLst>
          </p:cNvPr>
          <p:cNvSpPr>
            <a:spLocks noGrp="1"/>
          </p:cNvSpPr>
          <p:nvPr>
            <p:ph type="sldNum" sz="quarter" idx="12"/>
          </p:nvPr>
        </p:nvSpPr>
        <p:spPr/>
        <p:txBody>
          <a:bodyPr/>
          <a:lstStyle/>
          <a:p>
            <a:fld id="{B2586F2B-FBE2-1C4C-8A16-4B5125CE6BA7}" type="slidenum">
              <a:rPr lang="en-US" smtClean="0"/>
              <a:pPr/>
              <a:t>7</a:t>
            </a:fld>
            <a:endParaRPr lang="en-US" dirty="0"/>
          </a:p>
        </p:txBody>
      </p:sp>
      <p:pic>
        <p:nvPicPr>
          <p:cNvPr id="3074" name="Picture 2" descr="Happy National Thank You Day! - Invention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8575" y="2373329"/>
            <a:ext cx="5822919" cy="254752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a:extLst>
              <a:ext uri="{FF2B5EF4-FFF2-40B4-BE49-F238E27FC236}">
                <a16:creationId xmlns:a16="http://schemas.microsoft.com/office/drawing/2014/main" id="{99CBBA83-63EC-DF98-6983-539743237476}"/>
              </a:ext>
            </a:extLst>
          </p:cNvPr>
          <p:cNvPicPr>
            <a:picLocks noChangeAspect="1" noChangeArrowheads="1" noCrop="1"/>
          </p:cNvPicPr>
          <p:nvPr/>
        </p:nvPicPr>
        <p:blipFill>
          <a:blip r:embed="rId3" cstate="print">
            <a:lum bright="12000" contrast="18000"/>
          </a:blip>
          <a:srcRect/>
          <a:stretch>
            <a:fillRect/>
          </a:stretch>
        </p:blipFill>
        <p:spPr bwMode="auto">
          <a:xfrm>
            <a:off x="10709094" y="105686"/>
            <a:ext cx="1390650" cy="762000"/>
          </a:xfrm>
          <a:prstGeom prst="rect">
            <a:avLst/>
          </a:prstGeom>
          <a:noFill/>
          <a:ln w="9525">
            <a:noFill/>
            <a:miter lim="800000"/>
            <a:headEnd/>
            <a:tailEnd/>
          </a:ln>
        </p:spPr>
      </p:pic>
      <p:grpSp>
        <p:nvGrpSpPr>
          <p:cNvPr id="6" name="Group 5">
            <a:extLst>
              <a:ext uri="{FF2B5EF4-FFF2-40B4-BE49-F238E27FC236}">
                <a16:creationId xmlns:a16="http://schemas.microsoft.com/office/drawing/2014/main" id="{B3A50FF2-0912-A802-9A98-794D188FBD46}"/>
              </a:ext>
            </a:extLst>
          </p:cNvPr>
          <p:cNvGrpSpPr/>
          <p:nvPr/>
        </p:nvGrpSpPr>
        <p:grpSpPr>
          <a:xfrm>
            <a:off x="92256" y="119492"/>
            <a:ext cx="2784294" cy="1105517"/>
            <a:chOff x="1219200" y="94429"/>
            <a:chExt cx="3048000" cy="1459690"/>
          </a:xfrm>
        </p:grpSpPr>
        <p:pic>
          <p:nvPicPr>
            <p:cNvPr id="7" name="Picture 6" descr="Nigeria_coa">
              <a:extLst>
                <a:ext uri="{FF2B5EF4-FFF2-40B4-BE49-F238E27FC236}">
                  <a16:creationId xmlns:a16="http://schemas.microsoft.com/office/drawing/2014/main" id="{6C2D4CF6-701D-DA82-9A29-01BB7F21B20F}"/>
                </a:ext>
              </a:extLst>
            </p:cNvPr>
            <p:cNvPicPr>
              <a:picLocks noChangeAspect="1" noChangeArrowheads="1"/>
            </p:cNvPicPr>
            <p:nvPr/>
          </p:nvPicPr>
          <p:blipFill>
            <a:blip r:embed="rId5" cstate="print"/>
            <a:srcRect/>
            <a:stretch>
              <a:fillRect/>
            </a:stretch>
          </p:blipFill>
          <p:spPr bwMode="auto">
            <a:xfrm>
              <a:off x="2396986" y="94429"/>
              <a:ext cx="692426" cy="750888"/>
            </a:xfrm>
            <a:prstGeom prst="rect">
              <a:avLst/>
            </a:prstGeom>
            <a:noFill/>
            <a:ln w="9525">
              <a:noFill/>
              <a:miter lim="800000"/>
              <a:headEnd/>
              <a:tailEnd/>
            </a:ln>
          </p:spPr>
        </p:pic>
        <p:sp>
          <p:nvSpPr>
            <p:cNvPr id="8" name="TextBox 7">
              <a:extLst>
                <a:ext uri="{FF2B5EF4-FFF2-40B4-BE49-F238E27FC236}">
                  <a16:creationId xmlns:a16="http://schemas.microsoft.com/office/drawing/2014/main" id="{FCADA813-368C-0C69-D1CE-A6649D7094F6}"/>
                </a:ext>
              </a:extLst>
            </p:cNvPr>
            <p:cNvSpPr txBox="1">
              <a:spLocks noChangeArrowheads="1"/>
            </p:cNvSpPr>
            <p:nvPr/>
          </p:nvSpPr>
          <p:spPr bwMode="auto">
            <a:xfrm>
              <a:off x="1219200" y="741362"/>
              <a:ext cx="3048000" cy="812757"/>
            </a:xfrm>
            <a:prstGeom prst="rect">
              <a:avLst/>
            </a:prstGeom>
            <a:noFill/>
            <a:ln w="9525">
              <a:noFill/>
              <a:miter lim="800000"/>
              <a:headEnd/>
              <a:tailEnd/>
            </a:ln>
          </p:spPr>
          <p:txBody>
            <a:bodyPr>
              <a:spAutoFit/>
            </a:bodyPr>
            <a:lstStyle/>
            <a:p>
              <a:pPr algn="ctr"/>
              <a:r>
                <a:rPr lang="en-US" sz="1100" b="1" dirty="0">
                  <a:latin typeface="Arial Narrow" panose="020B0606020202030204" pitchFamily="34" charset="0"/>
                  <a:ea typeface="Tahoma" pitchFamily="34" charset="0"/>
                  <a:cs typeface="Tahoma" pitchFamily="34" charset="0"/>
                </a:rPr>
                <a:t>DEBT MANAGEMENT OFFICE</a:t>
              </a:r>
              <a:endParaRPr lang="en-US" sz="1100" b="1" u="sng" dirty="0">
                <a:latin typeface="Arial Narrow" panose="020B0606020202030204" pitchFamily="34" charset="0"/>
                <a:ea typeface="Tahoma" pitchFamily="34" charset="0"/>
                <a:cs typeface="Tahoma" pitchFamily="34" charset="0"/>
              </a:endParaRPr>
            </a:p>
            <a:p>
              <a:pPr algn="ctr"/>
              <a:r>
                <a:rPr lang="en-US" sz="1000" b="1" dirty="0">
                  <a:latin typeface="Times New Roman" panose="02020603050405020304" pitchFamily="18" charset="0"/>
                  <a:ea typeface="Tahoma" pitchFamily="34" charset="0"/>
                  <a:cs typeface="Times New Roman" panose="02020603050405020304" pitchFamily="18" charset="0"/>
                </a:rPr>
                <a:t>NIGERIA</a:t>
              </a:r>
              <a:endParaRPr lang="en-US" sz="1000" dirty="0">
                <a:latin typeface="Times New Roman" panose="02020603050405020304" pitchFamily="18" charset="0"/>
                <a:ea typeface="Tahoma" pitchFamily="34" charset="0"/>
                <a:cs typeface="Times New Roman" panose="02020603050405020304" pitchFamily="18" charset="0"/>
              </a:endParaRPr>
            </a:p>
            <a:p>
              <a:endParaRPr lang="en-US" sz="1300" dirty="0">
                <a:latin typeface="Calibri" pitchFamily="34" charset="0"/>
              </a:endParaRPr>
            </a:p>
          </p:txBody>
        </p:sp>
      </p:grpSp>
    </p:spTree>
    <p:extLst>
      <p:ext uri="{BB962C8B-B14F-4D97-AF65-F5344CB8AC3E}">
        <p14:creationId xmlns:p14="http://schemas.microsoft.com/office/powerpoint/2010/main" val="1732537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14008</TotalTime>
  <Words>606</Words>
  <Application>Microsoft Office PowerPoint</Application>
  <PresentationFormat>Widescreen</PresentationFormat>
  <Paragraphs>81</Paragraphs>
  <Slides>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Arial Narrow</vt:lpstr>
      <vt:lpstr>Calibri</vt:lpstr>
      <vt:lpstr>Calibri Light</vt:lpstr>
      <vt:lpstr>Candara</vt:lpstr>
      <vt:lpstr>Montserrat</vt:lpstr>
      <vt:lpstr>Tahoma</vt:lpstr>
      <vt:lpstr>Times New Roman</vt:lpstr>
      <vt:lpstr>Wingdings</vt:lpstr>
      <vt:lpstr>Office Theme</vt:lpstr>
      <vt:lpstr>PowerPoint Presentation</vt:lpstr>
      <vt:lpstr>PowerPoint Presentation</vt:lpstr>
      <vt:lpstr>Introduction</vt:lpstr>
      <vt:lpstr>Government Borrowing: Securities Issuance</vt:lpstr>
      <vt:lpstr>Government Borrowing: Loans</vt:lpstr>
      <vt:lpstr>Some Last Points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FALOKUN OMOWUMI</dc:creator>
  <cp:lastModifiedBy>HENRY B. BAIYERE</cp:lastModifiedBy>
  <cp:revision>343</cp:revision>
  <cp:lastPrinted>2022-11-10T12:46:18Z</cp:lastPrinted>
  <dcterms:created xsi:type="dcterms:W3CDTF">2022-01-09T20:34:06Z</dcterms:created>
  <dcterms:modified xsi:type="dcterms:W3CDTF">2022-11-10T14:45:49Z</dcterms:modified>
</cp:coreProperties>
</file>